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4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1876-5CDE-4162-B09F-75D755A63A22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BFD1E-8111-4959-A210-B0C6DBDAF9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6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6240"/>
            <a:ext cx="8229600" cy="1143000"/>
          </a:xfrm>
          <a:ln w="57150" cap="rnd">
            <a:solidFill>
              <a:schemeClr val="tx1"/>
            </a:solidFill>
            <a:round/>
          </a:ln>
        </p:spPr>
        <p:txBody>
          <a:bodyPr>
            <a:normAutofit/>
          </a:bodyPr>
          <a:lstStyle>
            <a:lvl1pPr algn="l">
              <a:defRPr sz="2400" b="1" i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577483"/>
          </a:xfrm>
          <a:ln w="57150" cap="rnd">
            <a:solidFill>
              <a:schemeClr val="tx1"/>
            </a:solidFill>
            <a:rou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ln w="57150" cap="rnd">
            <a:solidFill>
              <a:schemeClr val="tx1"/>
            </a:solidFill>
            <a:round/>
          </a:ln>
        </p:spPr>
        <p:txBody>
          <a:bodyPr/>
          <a:lstStyle>
            <a:lvl1pPr>
              <a:defRPr i="1">
                <a:latin typeface="Comic Sans MS" pitchFamily="66" charset="0"/>
              </a:defRPr>
            </a:lvl1pPr>
            <a:lvl2pPr>
              <a:defRPr i="1">
                <a:latin typeface="Comic Sans MS" pitchFamily="66" charset="0"/>
              </a:defRPr>
            </a:lvl2pPr>
            <a:lvl3pPr>
              <a:defRPr i="1">
                <a:latin typeface="Comic Sans MS" pitchFamily="66" charset="0"/>
              </a:defRPr>
            </a:lvl3pPr>
            <a:lvl4pPr>
              <a:defRPr i="1">
                <a:latin typeface="Comic Sans MS" pitchFamily="66" charset="0"/>
              </a:defRPr>
            </a:lvl4pPr>
            <a:lvl5pPr>
              <a:defRPr i="1">
                <a:latin typeface="Comic Sans MS" pitchFamily="66" charset="0"/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834880" cy="576064"/>
          </a:xfrm>
          <a:ln w="57150" cap="rnd">
            <a:solidFill>
              <a:schemeClr val="tx1"/>
            </a:solidFill>
            <a:round/>
          </a:ln>
        </p:spPr>
        <p:txBody>
          <a:bodyPr>
            <a:normAutofit/>
          </a:bodyPr>
          <a:lstStyle>
            <a:lvl1pPr algn="l">
              <a:defRPr sz="2400" b="1" i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5A0C-5277-47D2-8604-28E043562381}" type="datetimeFigureOut">
              <a:rPr lang="en-GB" smtClean="0"/>
              <a:pPr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7F03-9B37-49D1-8AA5-9E0098AE3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quick introduction to...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comiclife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DH_logo_final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1440160" cy="807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8660"/>
            <a:ext cx="8208912" cy="6156684"/>
          </a:xfrm>
          <a:prstGeom prst="rect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000" y="342000"/>
            <a:ext cx="345638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What is Comic Life?</a:t>
            </a:r>
            <a:endParaRPr lang="en-GB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55976" y="2708920"/>
            <a:ext cx="3816424" cy="2304256"/>
          </a:xfrm>
          <a:prstGeom prst="wedgeEllipseCallout">
            <a:avLst>
              <a:gd name="adj1" fmla="val -85555"/>
              <a:gd name="adj2" fmla="val -80256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Comic Sans MS" pitchFamily="66" charset="0"/>
              </a:rPr>
              <a:t>Comic Life </a:t>
            </a: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is a comic desktop publishing program designed to create comic strips or arrange photos into a scrapbook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b="24975"/>
          <a:stretch>
            <a:fillRect/>
          </a:stretch>
        </p:blipFill>
        <p:spPr bwMode="auto">
          <a:xfrm>
            <a:off x="467544" y="367200"/>
            <a:ext cx="8208000" cy="615814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000" y="342000"/>
            <a:ext cx="345638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Why Comic Life?</a:t>
            </a:r>
            <a:endParaRPr lang="en-GB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67744" y="1124744"/>
            <a:ext cx="2592288" cy="864096"/>
          </a:xfrm>
          <a:prstGeom prst="wedgeEllipseCallout">
            <a:avLst>
              <a:gd name="adj1" fmla="val 69876"/>
              <a:gd name="adj2" fmla="val 10133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Fun!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55576" y="1988840"/>
            <a:ext cx="2592288" cy="864096"/>
          </a:xfrm>
          <a:prstGeom prst="wedgeEllipseCallout">
            <a:avLst>
              <a:gd name="adj1" fmla="val 131474"/>
              <a:gd name="adj2" fmla="val 16048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Easy  to learn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55576" y="4005064"/>
            <a:ext cx="2592288" cy="864096"/>
          </a:xfrm>
          <a:prstGeom prst="wedgeEllipseCallout">
            <a:avLst>
              <a:gd name="adj1" fmla="val 134106"/>
              <a:gd name="adj2" fmla="val -19243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Reading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19672" y="5157192"/>
            <a:ext cx="2592288" cy="864096"/>
          </a:xfrm>
          <a:prstGeom prst="wedgeEllipseCallout">
            <a:avLst>
              <a:gd name="adj1" fmla="val 102518"/>
              <a:gd name="adj2" fmla="val -326688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Writing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427984" y="5229200"/>
            <a:ext cx="2592288" cy="864096"/>
          </a:xfrm>
          <a:prstGeom prst="wedgeEllipseCallout">
            <a:avLst>
              <a:gd name="adj1" fmla="val -672"/>
              <a:gd name="adj2" fmla="val -333005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Easy to remember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084168" y="4293096"/>
            <a:ext cx="2592288" cy="864096"/>
          </a:xfrm>
          <a:prstGeom prst="wedgeEllipseCallout">
            <a:avLst>
              <a:gd name="adj1" fmla="val -58584"/>
              <a:gd name="adj2" fmla="val -239819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Engaging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99592" y="2996952"/>
            <a:ext cx="2592288" cy="864096"/>
          </a:xfrm>
          <a:prstGeom prst="wedgeEllipseCallout">
            <a:avLst>
              <a:gd name="adj1" fmla="val 124104"/>
              <a:gd name="adj2" fmla="val -9609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Inspires Creativity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>
          <a:blip r:embed="rId2" cstate="print"/>
          <a:srcRect r="15926"/>
          <a:stretch>
            <a:fillRect/>
          </a:stretch>
        </p:blipFill>
        <p:spPr bwMode="auto">
          <a:xfrm>
            <a:off x="468000" y="367200"/>
            <a:ext cx="8208000" cy="615565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000" y="342000"/>
            <a:ext cx="613822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Thinking Skills and Personal Capabilities</a:t>
            </a:r>
            <a:endParaRPr lang="en-GB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763688" y="1124744"/>
            <a:ext cx="2592288" cy="864096"/>
          </a:xfrm>
          <a:prstGeom prst="wedgeEllipseCallout">
            <a:avLst>
              <a:gd name="adj1" fmla="val 138844"/>
              <a:gd name="adj2" fmla="val 14469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Managing Information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11560" y="2060848"/>
            <a:ext cx="2592288" cy="864096"/>
          </a:xfrm>
          <a:prstGeom prst="wedgeEllipseCallout">
            <a:avLst>
              <a:gd name="adj1" fmla="val 170433"/>
              <a:gd name="adj2" fmla="val -70821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Thinking, Problem-Solving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539552" y="3645024"/>
            <a:ext cx="2592288" cy="864096"/>
          </a:xfrm>
          <a:prstGeom prst="wedgeEllipseCallout">
            <a:avLst>
              <a:gd name="adj1" fmla="val 190439"/>
              <a:gd name="adj2" fmla="val -257193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Being Creative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755576" y="5013176"/>
            <a:ext cx="2592288" cy="864096"/>
          </a:xfrm>
          <a:prstGeom prst="wedgeEllipseCallout">
            <a:avLst>
              <a:gd name="adj1" fmla="val 177804"/>
              <a:gd name="adj2" fmla="val -367753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Working with others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084168" y="4941168"/>
            <a:ext cx="2592288" cy="864096"/>
          </a:xfrm>
          <a:prstGeom prst="wedgeEllipseCallout">
            <a:avLst>
              <a:gd name="adj1" fmla="val -6463"/>
              <a:gd name="adj2" fmla="val -377229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Communication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3851920" y="5589240"/>
            <a:ext cx="2592288" cy="864096"/>
          </a:xfrm>
          <a:prstGeom prst="wedgeEllipseCallout">
            <a:avLst>
              <a:gd name="adj1" fmla="val 68823"/>
              <a:gd name="adj2" fmla="val -456201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Using ICT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555776" y="2780928"/>
            <a:ext cx="2592288" cy="864096"/>
          </a:xfrm>
          <a:prstGeom prst="wedgeEllipseCallout">
            <a:avLst>
              <a:gd name="adj1" fmla="val 102517"/>
              <a:gd name="adj2" fmla="val -12136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Decision making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275856" y="4221088"/>
            <a:ext cx="2592288" cy="864096"/>
          </a:xfrm>
          <a:prstGeom prst="wedgeEllipseCallout">
            <a:avLst>
              <a:gd name="adj1" fmla="val 85144"/>
              <a:gd name="adj2" fmla="val -2745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Self Management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731" b="19457"/>
          <a:stretch>
            <a:fillRect/>
          </a:stretch>
        </p:blipFill>
        <p:spPr bwMode="auto">
          <a:xfrm>
            <a:off x="468000" y="367200"/>
            <a:ext cx="8200573" cy="6156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000" y="342000"/>
            <a:ext cx="345638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History Requirements</a:t>
            </a:r>
            <a:endParaRPr lang="en-GB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211960" y="548680"/>
            <a:ext cx="2592288" cy="864096"/>
          </a:xfrm>
          <a:prstGeom prst="wedgeEllipseCallout">
            <a:avLst>
              <a:gd name="adj1" fmla="val -85434"/>
              <a:gd name="adj2" fmla="val 66590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Chronological Awareness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788024" y="1484784"/>
            <a:ext cx="2592288" cy="864096"/>
          </a:xfrm>
          <a:prstGeom prst="wedgeEllipseCallout">
            <a:avLst>
              <a:gd name="adj1" fmla="val -108073"/>
              <a:gd name="adj2" fmla="val 14469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Different Perspectives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67544" y="3501008"/>
            <a:ext cx="2592288" cy="864096"/>
          </a:xfrm>
          <a:prstGeom prst="wedgeEllipseCallout">
            <a:avLst>
              <a:gd name="adj1" fmla="val 27758"/>
              <a:gd name="adj2" fmla="val -19243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Critical Thinking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2195736" y="4941168"/>
            <a:ext cx="2592288" cy="864096"/>
          </a:xfrm>
          <a:prstGeom prst="wedgeEllipseCallout">
            <a:avLst>
              <a:gd name="adj1" fmla="val -16466"/>
              <a:gd name="adj2" fmla="val -325108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Creative Thinking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4499992" y="4293096"/>
            <a:ext cx="2592288" cy="864096"/>
          </a:xfrm>
          <a:prstGeom prst="wedgeEllipseCallout">
            <a:avLst>
              <a:gd name="adj1" fmla="val -102808"/>
              <a:gd name="adj2" fmla="val -260351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Continuity and Change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4139952" y="2636912"/>
            <a:ext cx="2592288" cy="864096"/>
          </a:xfrm>
          <a:prstGeom prst="wedgeEllipseCallout">
            <a:avLst>
              <a:gd name="adj1" fmla="val -86488"/>
              <a:gd name="adj2" fmla="val -89774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Cause and Effect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6515" r="14971" b="8829"/>
          <a:stretch>
            <a:fillRect/>
          </a:stretch>
        </p:blipFill>
        <p:spPr bwMode="auto">
          <a:xfrm>
            <a:off x="468000" y="367200"/>
            <a:ext cx="8208000" cy="6128815"/>
          </a:xfrm>
          <a:prstGeom prst="rect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000" y="342000"/>
            <a:ext cx="345638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English Requirements</a:t>
            </a:r>
            <a:endParaRPr lang="en-GB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012160" y="476672"/>
            <a:ext cx="2592288" cy="1152128"/>
          </a:xfrm>
          <a:prstGeom prst="wedgeEllipseCallout">
            <a:avLst>
              <a:gd name="adj1" fmla="val -58584"/>
              <a:gd name="adj2" fmla="val 44478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Express meaning, feelings and viewpoints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83568" y="1196752"/>
            <a:ext cx="2592288" cy="864096"/>
          </a:xfrm>
          <a:prstGeom prst="wedgeEllipseCallout">
            <a:avLst>
              <a:gd name="adj1" fmla="val 114626"/>
              <a:gd name="adj2" fmla="val -6064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Interpreting visual stimuli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67544" y="2276872"/>
            <a:ext cx="2592288" cy="864096"/>
          </a:xfrm>
          <a:prstGeom prst="wedgeEllipseCallout">
            <a:avLst>
              <a:gd name="adj1" fmla="val 130421"/>
              <a:gd name="adj2" fmla="val -10872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Critically analyse text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11560" y="3501008"/>
            <a:ext cx="2592288" cy="864096"/>
          </a:xfrm>
          <a:prstGeom prst="wedgeEllipseCallout">
            <a:avLst>
              <a:gd name="adj1" fmla="val 125156"/>
              <a:gd name="adj2" fmla="val -228763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Punctuation and grammar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2411760" y="4509120"/>
            <a:ext cx="2592288" cy="864096"/>
          </a:xfrm>
          <a:prstGeom prst="wedgeEllipseCallout">
            <a:avLst>
              <a:gd name="adj1" fmla="val 58820"/>
              <a:gd name="adj2" fmla="val -325108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Convey information creatively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364088" y="4005064"/>
            <a:ext cx="2592288" cy="864096"/>
          </a:xfrm>
          <a:prstGeom prst="wedgeEllipseCallout">
            <a:avLst>
              <a:gd name="adj1" fmla="val -48581"/>
              <a:gd name="adj2" fmla="val -296679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Develop ability to use language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24128" y="2564904"/>
            <a:ext cx="2592288" cy="864096"/>
          </a:xfrm>
          <a:prstGeom prst="wedgeEllipseCallout">
            <a:avLst>
              <a:gd name="adj1" fmla="val -54899"/>
              <a:gd name="adj2" fmla="val -146632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Writing in a different medium</a:t>
            </a:r>
            <a:endParaRPr lang="en-GB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Contact...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217058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700928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latin typeface="Comic Sans MS" pitchFamily="66" charset="0"/>
              </a:rPr>
              <a:t>www.facebook.com/TeachingDividedHistories</a:t>
            </a:r>
            <a:endParaRPr lang="en-GB" sz="2200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99707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latin typeface="Comic Sans MS" pitchFamily="66" charset="0"/>
              </a:rPr>
              <a:t>@TDHnervecentre</a:t>
            </a:r>
            <a:endParaRPr lang="en-GB" sz="2200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872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100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4787860"/>
            <a:ext cx="631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Comic Sans MS" pitchFamily="66" charset="0"/>
              </a:rPr>
              <a:t>Creative Media Facilitator</a:t>
            </a:r>
            <a:r>
              <a:rPr lang="en-GB" i="1" dirty="0" smtClean="0">
                <a:latin typeface="Comic Sans MS" pitchFamily="66" charset="0"/>
              </a:rPr>
              <a:t>: Matthew </a:t>
            </a:r>
            <a:r>
              <a:rPr lang="en-GB" i="1" dirty="0" err="1" smtClean="0">
                <a:latin typeface="Comic Sans MS" pitchFamily="66" charset="0"/>
              </a:rPr>
              <a:t>McAleer</a:t>
            </a:r>
            <a:r>
              <a:rPr lang="en-GB" i="1" dirty="0" smtClean="0">
                <a:latin typeface="Comic Sans MS" pitchFamily="66" charset="0"/>
              </a:rPr>
              <a:t> – </a:t>
            </a:r>
          </a:p>
          <a:p>
            <a:r>
              <a:rPr lang="en-GB" i="1" dirty="0">
                <a:latin typeface="Comic Sans MS" pitchFamily="66" charset="0"/>
              </a:rPr>
              <a:t> </a:t>
            </a:r>
            <a:r>
              <a:rPr lang="en-GB" i="1" dirty="0" smtClean="0">
                <a:latin typeface="Comic Sans MS" pitchFamily="66" charset="0"/>
              </a:rPr>
              <a:t>                                           </a:t>
            </a:r>
            <a:r>
              <a:rPr lang="en-GB" i="1" dirty="0" err="1" smtClean="0">
                <a:latin typeface="Comic Sans MS" pitchFamily="66" charset="0"/>
              </a:rPr>
              <a:t>m.mcaleer@nervecentre.org</a:t>
            </a:r>
            <a:endParaRPr lang="en-GB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995772"/>
            <a:ext cx="76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Comic Sans MS" pitchFamily="66" charset="0"/>
              </a:rPr>
              <a:t>Project Manager</a:t>
            </a:r>
            <a:r>
              <a:rPr lang="en-GB" i="1" dirty="0" smtClean="0">
                <a:latin typeface="Comic Sans MS" pitchFamily="66" charset="0"/>
              </a:rPr>
              <a:t>: Emma McDermott - </a:t>
            </a:r>
            <a:r>
              <a:rPr lang="en-GB" i="1" dirty="0" err="1" smtClean="0">
                <a:latin typeface="Comic Sans MS" pitchFamily="66" charset="0"/>
              </a:rPr>
              <a:t>e.mcdermott@nervecentre.org</a:t>
            </a:r>
            <a:endParaRPr lang="en-GB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197"/>
          <a:stretch>
            <a:fillRect/>
          </a:stretch>
        </p:blipFill>
        <p:spPr bwMode="auto">
          <a:xfrm>
            <a:off x="5757907" y="3068960"/>
            <a:ext cx="291854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Task...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217058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1" name="Cloud Callout 10"/>
          <p:cNvSpPr/>
          <p:nvPr/>
        </p:nvSpPr>
        <p:spPr>
          <a:xfrm>
            <a:off x="539552" y="1412776"/>
            <a:ext cx="4968552" cy="3744416"/>
          </a:xfrm>
          <a:prstGeom prst="cloudCallout">
            <a:avLst>
              <a:gd name="adj1" fmla="val 71645"/>
              <a:gd name="adj2" fmla="val 19483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chemeClr val="tx1"/>
                </a:solidFill>
                <a:latin typeface="Comic Sans MS" pitchFamily="66" charset="0"/>
              </a:rPr>
              <a:t>Create a comic (of at least 2 pages) telling the story of the Northern Ireland Civil Rights Movement</a:t>
            </a:r>
            <a:endParaRPr lang="en-GB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141" r="23853"/>
          <a:stretch>
            <a:fillRect/>
          </a:stretch>
        </p:blipFill>
        <p:spPr bwMode="auto">
          <a:xfrm>
            <a:off x="2411760" y="369344"/>
            <a:ext cx="4294884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332656"/>
            <a:ext cx="8208912" cy="6192688"/>
          </a:xfrm>
          <a:prstGeom prst="rect">
            <a:avLst/>
          </a:prstGeom>
          <a:noFill/>
          <a:ln w="571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332656"/>
            <a:ext cx="2664296" cy="6192688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12160" y="332656"/>
            <a:ext cx="2664296" cy="6192688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548680"/>
            <a:ext cx="1880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Comic Sans MS" pitchFamily="66" charset="0"/>
              </a:rPr>
              <a:t>Import images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Title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Captions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Speech Bubbles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548680"/>
            <a:ext cx="35942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Comic Sans MS" pitchFamily="66" charset="0"/>
              </a:rPr>
              <a:t>Panel 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Picture 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Title 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Caption 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Speech Bubble </a:t>
            </a:r>
            <a:br>
              <a:rPr lang="en-GB" sz="2400" b="1" i="1" dirty="0" smtClean="0">
                <a:latin typeface="Comic Sans MS" pitchFamily="66" charset="0"/>
              </a:rPr>
            </a:br>
            <a:r>
              <a:rPr lang="en-GB" sz="2400" b="1" i="1" dirty="0" smtClean="0">
                <a:latin typeface="Comic Sans MS" pitchFamily="66" charset="0"/>
              </a:rPr>
              <a:t>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Font effects</a:t>
            </a:r>
          </a:p>
          <a:p>
            <a:endParaRPr lang="en-GB" sz="2400" b="1" i="1" dirty="0" smtClean="0">
              <a:latin typeface="Comic Sans MS" pitchFamily="66" charset="0"/>
            </a:endParaRPr>
          </a:p>
          <a:p>
            <a:r>
              <a:rPr lang="en-GB" sz="2400" b="1" i="1" dirty="0" smtClean="0">
                <a:latin typeface="Comic Sans MS" pitchFamily="66" charset="0"/>
              </a:rPr>
              <a:t>Background </a:t>
            </a:r>
            <a:br>
              <a:rPr lang="en-GB" sz="2400" b="1" i="1" dirty="0" smtClean="0">
                <a:latin typeface="Comic Sans MS" pitchFamily="66" charset="0"/>
              </a:rPr>
            </a:br>
            <a:r>
              <a:rPr lang="en-GB" sz="2400" b="1" i="1" dirty="0" smtClean="0">
                <a:latin typeface="Comic Sans MS" pitchFamily="66" charset="0"/>
              </a:rPr>
              <a:t>Colour</a:t>
            </a:r>
            <a:endParaRPr lang="en-GB" sz="24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187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A quick introduction to...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Nerve</dc:creator>
  <cp:lastModifiedBy>Liz Moorse</cp:lastModifiedBy>
  <cp:revision>35</cp:revision>
  <dcterms:created xsi:type="dcterms:W3CDTF">2012-02-22T10:32:06Z</dcterms:created>
  <dcterms:modified xsi:type="dcterms:W3CDTF">2012-12-19T09:46:18Z</dcterms:modified>
</cp:coreProperties>
</file>