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handoutMasterIdLst>
    <p:handoutMasterId r:id="rId6"/>
  </p:handoutMasterIdLst>
  <p:sldIdLst>
    <p:sldId id="286" r:id="rId2"/>
    <p:sldId id="287" r:id="rId3"/>
    <p:sldId id="275"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4" d="100"/>
          <a:sy n="84" d="100"/>
        </p:scale>
        <p:origin x="109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438802F-65E9-7042-A34F-170690D3ADA5}" type="datetimeFigureOut">
              <a:rPr lang="en-US" smtClean="0"/>
              <a:pPr/>
              <a:t>28-Feb-18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7E7EB1-D8E7-4046-AB28-9365C86354B6}" type="slidenum">
              <a:rPr lang="en-US" smtClean="0"/>
              <a:pPr/>
              <a:t>‹#›</a:t>
            </a:fld>
            <a:endParaRPr lang="en-US"/>
          </a:p>
        </p:txBody>
      </p:sp>
    </p:spTree>
    <p:extLst>
      <p:ext uri="{BB962C8B-B14F-4D97-AF65-F5344CB8AC3E}">
        <p14:creationId xmlns:p14="http://schemas.microsoft.com/office/powerpoint/2010/main" val="400349361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EC5551-9570-5B46-896C-940025E91B63}" type="datetimeFigureOut">
              <a:rPr lang="en-US" smtClean="0"/>
              <a:pPr/>
              <a:t>28-Feb-18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FBDB9B-B225-F640-955A-78A5FEF7E179}" type="slidenum">
              <a:rPr lang="en-US" smtClean="0"/>
              <a:pPr/>
              <a:t>‹#›</a:t>
            </a:fld>
            <a:endParaRPr lang="en-US"/>
          </a:p>
        </p:txBody>
      </p:sp>
    </p:spTree>
    <p:extLst>
      <p:ext uri="{BB962C8B-B14F-4D97-AF65-F5344CB8AC3E}">
        <p14:creationId xmlns:p14="http://schemas.microsoft.com/office/powerpoint/2010/main" val="198954824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83E5D4BA-C81C-D943-8D00-FD8158554C0C}" type="slidenum">
              <a:rPr lang="en-US" sz="1200"/>
              <a:pPr eaLnBrk="1" hangingPunct="1"/>
              <a:t>2</a:t>
            </a:fld>
            <a:endParaRPr lang="en-US" sz="1200"/>
          </a:p>
        </p:txBody>
      </p:sp>
      <p:sp>
        <p:nvSpPr>
          <p:cNvPr id="19458" name="Rectangle 2"/>
          <p:cNvSpPr>
            <a:spLocks noGrp="1" noRot="1" noChangeAspect="1" noChangeArrowheads="1"/>
          </p:cNvSpPr>
          <p:nvPr>
            <p:ph type="sldImg"/>
          </p:nvPr>
        </p:nvSpPr>
        <p:spPr>
          <a:solidFill>
            <a:srgbClr val="FFFFFF"/>
          </a:solidFill>
          <a:ln/>
        </p:spPr>
      </p:sp>
      <p:sp>
        <p:nvSpPr>
          <p:cNvPr id="19459" name="Rectangle 3"/>
          <p:cNvSpPr>
            <a:spLocks noGrp="1" noChangeArrowheads="1"/>
          </p:cNvSpPr>
          <p:nvPr>
            <p:ph type="body" idx="1"/>
          </p:nvPr>
        </p:nvSpPr>
        <p:spPr>
          <a:solidFill>
            <a:srgbClr val="FFFFFF"/>
          </a:solidFill>
          <a:ln>
            <a:solidFill>
              <a:srgbClr val="000000"/>
            </a:solidFill>
          </a:ln>
          <a:extLst>
            <a:ext uri="{FAA26D3D-D897-4be2-8F04-BA451C77F1D7}">
              <ma14:placeholderFlag xmlns="" xmlns:ma14="http://schemas.microsoft.com/office/mac/drawingml/2011/main" val="1"/>
            </a:ext>
          </a:extLst>
        </p:spPr>
        <p:txBody>
          <a:bodyPr/>
          <a:lstStyle/>
          <a:p>
            <a:pPr eaLnBrk="1" hangingPunct="1"/>
            <a:endParaRPr lang="en-US"/>
          </a:p>
        </p:txBody>
      </p:sp>
    </p:spTree>
    <p:extLst>
      <p:ext uri="{BB962C8B-B14F-4D97-AF65-F5344CB8AC3E}">
        <p14:creationId xmlns:p14="http://schemas.microsoft.com/office/powerpoint/2010/main" val="11506858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967623E9-E1E8-2C47-B7AA-134138912629}" type="datetime1">
              <a:rPr lang="en-GB" smtClean="0"/>
              <a:t>28/02/2018</a:t>
            </a:fld>
            <a:endParaRPr lang="en-US"/>
          </a:p>
        </p:txBody>
      </p:sp>
      <p:sp>
        <p:nvSpPr>
          <p:cNvPr id="5" name="Footer Placeholder 4"/>
          <p:cNvSpPr>
            <a:spLocks noGrp="1"/>
          </p:cNvSpPr>
          <p:nvPr>
            <p:ph type="ftr" sz="quarter" idx="11"/>
          </p:nvPr>
        </p:nvSpPr>
        <p:spPr/>
        <p:txBody>
          <a:bodyPr/>
          <a:lstStyle/>
          <a:p>
            <a:r>
              <a:rPr lang="en-US" smtClean="0"/>
              <a:t>5 Nations London Jan 2018 Controversial issues</a:t>
            </a:r>
            <a:endParaRPr lang="en-US"/>
          </a:p>
        </p:txBody>
      </p:sp>
      <p:sp>
        <p:nvSpPr>
          <p:cNvPr id="6" name="Slide Number Placeholder 5"/>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70BCC81-6211-344D-B5F3-A23C87B485FA}" type="datetime1">
              <a:rPr lang="en-GB" smtClean="0"/>
              <a:t>28/02/2018</a:t>
            </a:fld>
            <a:endParaRPr lang="en-US"/>
          </a:p>
        </p:txBody>
      </p:sp>
      <p:sp>
        <p:nvSpPr>
          <p:cNvPr id="5" name="Footer Placeholder 4"/>
          <p:cNvSpPr>
            <a:spLocks noGrp="1"/>
          </p:cNvSpPr>
          <p:nvPr>
            <p:ph type="ftr" sz="quarter" idx="11"/>
          </p:nvPr>
        </p:nvSpPr>
        <p:spPr/>
        <p:txBody>
          <a:bodyPr/>
          <a:lstStyle/>
          <a:p>
            <a:r>
              <a:rPr lang="en-US" smtClean="0"/>
              <a:t>5 Nations London Jan 2018 Controversial issues</a:t>
            </a:r>
            <a:endParaRPr lang="en-US"/>
          </a:p>
        </p:txBody>
      </p:sp>
      <p:sp>
        <p:nvSpPr>
          <p:cNvPr id="6" name="Slide Number Placeholder 5"/>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A92D7D79-273E-C440-B501-F06212D9DD7E}" type="datetime1">
              <a:rPr lang="en-GB" smtClean="0"/>
              <a:t>28/02/2018</a:t>
            </a:fld>
            <a:endParaRPr lang="en-US"/>
          </a:p>
        </p:txBody>
      </p:sp>
      <p:sp>
        <p:nvSpPr>
          <p:cNvPr id="5" name="Footer Placeholder 4"/>
          <p:cNvSpPr>
            <a:spLocks noGrp="1"/>
          </p:cNvSpPr>
          <p:nvPr>
            <p:ph type="ftr" sz="quarter" idx="11"/>
          </p:nvPr>
        </p:nvSpPr>
        <p:spPr/>
        <p:txBody>
          <a:bodyPr/>
          <a:lstStyle/>
          <a:p>
            <a:r>
              <a:rPr lang="en-US" smtClean="0"/>
              <a:t>5 Nations London Jan 2018 Controversial issues</a:t>
            </a:r>
            <a:endParaRPr lang="en-US"/>
          </a:p>
        </p:txBody>
      </p:sp>
      <p:sp>
        <p:nvSpPr>
          <p:cNvPr id="6" name="Slide Number Placeholder 5"/>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smtClean="0"/>
              <a:t>Click to edit Master title style</a:t>
            </a:r>
            <a:endParaRPr lang="en-US"/>
          </a:p>
        </p:txBody>
      </p:sp>
      <p:sp>
        <p:nvSpPr>
          <p:cNvPr id="3" name="ClipArt Placeholder 2"/>
          <p:cNvSpPr>
            <a:spLocks noGrp="1"/>
          </p:cNvSpPr>
          <p:nvPr>
            <p:ph type="clipArt" sz="half" idx="1"/>
          </p:nvPr>
        </p:nvSpPr>
        <p:spPr>
          <a:xfrm>
            <a:off x="685800" y="1981200"/>
            <a:ext cx="3810000" cy="4114800"/>
          </a:xfrm>
        </p:spPr>
        <p:txBody>
          <a:bodyPr rtlCol="0">
            <a:normAutofit/>
          </a:bodyPr>
          <a:lstStyle/>
          <a:p>
            <a:pPr lvl="0"/>
            <a:endParaRPr lang="en-US" noProof="0" smtClean="0"/>
          </a:p>
        </p:txBody>
      </p:sp>
      <p:sp>
        <p:nvSpPr>
          <p:cNvPr id="4" name="Text Placeholder 3"/>
          <p:cNvSpPr>
            <a:spLocks noGrp="1"/>
          </p:cNvSpPr>
          <p:nvPr>
            <p:ph type="body" sz="half" idx="2"/>
          </p:nvPr>
        </p:nvSpPr>
        <p:spPr>
          <a:xfrm>
            <a:off x="46482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Rectangle 4"/>
          <p:cNvSpPr>
            <a:spLocks noGrp="1" noChangeArrowheads="1"/>
          </p:cNvSpPr>
          <p:nvPr>
            <p:ph type="dt" sz="half" idx="10"/>
          </p:nvPr>
        </p:nvSpPr>
        <p:spPr/>
        <p:txBody>
          <a:bodyPr rtlCol="0"/>
          <a:lstStyle>
            <a:lvl1pPr defTabSz="914400">
              <a:defRPr>
                <a:solidFill>
                  <a:prstClr val="black">
                    <a:tint val="75000"/>
                  </a:prstClr>
                </a:solidFill>
                <a:latin typeface="Arial" charset="0"/>
                <a:ea typeface="ＭＳ Ｐゴシック" pitchFamily="34" charset="-128"/>
                <a:cs typeface="+mn-cs"/>
              </a:defRPr>
            </a:lvl1pPr>
          </a:lstStyle>
          <a:p>
            <a:pPr>
              <a:defRPr/>
            </a:pPr>
            <a:endParaRPr lang="en-US"/>
          </a:p>
        </p:txBody>
      </p:sp>
      <p:sp>
        <p:nvSpPr>
          <p:cNvPr id="6" name="Rectangle 5"/>
          <p:cNvSpPr>
            <a:spLocks noGrp="1" noChangeArrowheads="1"/>
          </p:cNvSpPr>
          <p:nvPr>
            <p:ph type="ftr" sz="quarter" idx="11"/>
          </p:nvPr>
        </p:nvSpPr>
        <p:spPr/>
        <p:txBody>
          <a:bodyPr/>
          <a:lstStyle>
            <a:lvl1pPr defTabSz="914400" fontAlgn="base">
              <a:spcBef>
                <a:spcPct val="0"/>
              </a:spcBef>
              <a:spcAft>
                <a:spcPct val="0"/>
              </a:spcAft>
              <a:defRPr>
                <a:latin typeface="Arial" charset="0"/>
                <a:ea typeface="ＭＳ Ｐゴシック" pitchFamily="34" charset="-128"/>
              </a:defRPr>
            </a:lvl1pPr>
          </a:lstStyle>
          <a:p>
            <a:pPr>
              <a:defRPr/>
            </a:pPr>
            <a:r>
              <a:rPr lang="en-US"/>
              <a:t>Maitles, PGDE values Oct 2013</a:t>
            </a:r>
          </a:p>
        </p:txBody>
      </p:sp>
      <p:sp>
        <p:nvSpPr>
          <p:cNvPr id="7" name="Rectangle 6"/>
          <p:cNvSpPr>
            <a:spLocks noGrp="1" noChangeArrowheads="1"/>
          </p:cNvSpPr>
          <p:nvPr>
            <p:ph type="sldNum" sz="quarter" idx="12"/>
          </p:nvPr>
        </p:nvSpPr>
        <p:spPr/>
        <p:txBody>
          <a:bodyPr/>
          <a:lstStyle>
            <a:lvl1pPr defTabSz="914400">
              <a:defRPr>
                <a:latin typeface="Arial" charset="0"/>
              </a:defRPr>
            </a:lvl1pPr>
          </a:lstStyle>
          <a:p>
            <a:pPr>
              <a:defRPr/>
            </a:pPr>
            <a:fld id="{CD7046BB-DC4B-D64D-95B3-FFE8D81F45CA}" type="slidenum">
              <a:rPr lang="en-US"/>
              <a:pPr>
                <a:defRPr/>
              </a:pPr>
              <a:t>‹#›</a:t>
            </a:fld>
            <a:endParaRPr lang="en-US"/>
          </a:p>
        </p:txBody>
      </p:sp>
    </p:spTree>
    <p:extLst>
      <p:ext uri="{BB962C8B-B14F-4D97-AF65-F5344CB8AC3E}">
        <p14:creationId xmlns:p14="http://schemas.microsoft.com/office/powerpoint/2010/main" val="35139757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1379A820-9141-6A41-AB91-F62A500622A2}" type="datetime1">
              <a:rPr lang="en-GB" smtClean="0"/>
              <a:t>28/02/2018</a:t>
            </a:fld>
            <a:endParaRPr lang="en-US"/>
          </a:p>
        </p:txBody>
      </p:sp>
      <p:sp>
        <p:nvSpPr>
          <p:cNvPr id="5" name="Footer Placeholder 4"/>
          <p:cNvSpPr>
            <a:spLocks noGrp="1"/>
          </p:cNvSpPr>
          <p:nvPr>
            <p:ph type="ftr" sz="quarter" idx="11"/>
          </p:nvPr>
        </p:nvSpPr>
        <p:spPr/>
        <p:txBody>
          <a:bodyPr/>
          <a:lstStyle/>
          <a:p>
            <a:r>
              <a:rPr lang="en-US" smtClean="0"/>
              <a:t>5 Nations London Jan 2018 Controversial issues</a:t>
            </a:r>
            <a:endParaRPr lang="en-US"/>
          </a:p>
        </p:txBody>
      </p:sp>
      <p:sp>
        <p:nvSpPr>
          <p:cNvPr id="6" name="Slide Number Placeholder 5"/>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0684E49E-F96D-6B40-AE83-650BE9CD5CA4}" type="datetime1">
              <a:rPr lang="en-GB" smtClean="0"/>
              <a:t>28/02/2018</a:t>
            </a:fld>
            <a:endParaRPr lang="en-US"/>
          </a:p>
        </p:txBody>
      </p:sp>
      <p:sp>
        <p:nvSpPr>
          <p:cNvPr id="5" name="Footer Placeholder 4"/>
          <p:cNvSpPr>
            <a:spLocks noGrp="1"/>
          </p:cNvSpPr>
          <p:nvPr>
            <p:ph type="ftr" sz="quarter" idx="11"/>
          </p:nvPr>
        </p:nvSpPr>
        <p:spPr/>
        <p:txBody>
          <a:bodyPr/>
          <a:lstStyle/>
          <a:p>
            <a:r>
              <a:rPr lang="en-US" smtClean="0"/>
              <a:t>5 Nations London Jan 2018 Controversial issues</a:t>
            </a:r>
            <a:endParaRPr lang="en-US"/>
          </a:p>
        </p:txBody>
      </p:sp>
      <p:sp>
        <p:nvSpPr>
          <p:cNvPr id="6" name="Slide Number Placeholder 5"/>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3EC7AAA7-7E1E-F942-A7ED-F257D71C54D9}" type="datetime1">
              <a:rPr lang="en-GB" smtClean="0"/>
              <a:t>28/02/2018</a:t>
            </a:fld>
            <a:endParaRPr lang="en-US"/>
          </a:p>
        </p:txBody>
      </p:sp>
      <p:sp>
        <p:nvSpPr>
          <p:cNvPr id="6" name="Footer Placeholder 5"/>
          <p:cNvSpPr>
            <a:spLocks noGrp="1"/>
          </p:cNvSpPr>
          <p:nvPr>
            <p:ph type="ftr" sz="quarter" idx="11"/>
          </p:nvPr>
        </p:nvSpPr>
        <p:spPr/>
        <p:txBody>
          <a:bodyPr/>
          <a:lstStyle/>
          <a:p>
            <a:r>
              <a:rPr lang="en-US" smtClean="0"/>
              <a:t>5 Nations London Jan 2018 Controversial issues</a:t>
            </a:r>
            <a:endParaRPr lang="en-US"/>
          </a:p>
        </p:txBody>
      </p:sp>
      <p:sp>
        <p:nvSpPr>
          <p:cNvPr id="7" name="Slide Number Placeholder 6"/>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8A3A0E7-FD9F-0F40-B0B4-932EFD853E52}" type="datetime1">
              <a:rPr lang="en-GB" smtClean="0"/>
              <a:t>28/02/2018</a:t>
            </a:fld>
            <a:endParaRPr lang="en-US"/>
          </a:p>
        </p:txBody>
      </p:sp>
      <p:sp>
        <p:nvSpPr>
          <p:cNvPr id="8" name="Footer Placeholder 7"/>
          <p:cNvSpPr>
            <a:spLocks noGrp="1"/>
          </p:cNvSpPr>
          <p:nvPr>
            <p:ph type="ftr" sz="quarter" idx="11"/>
          </p:nvPr>
        </p:nvSpPr>
        <p:spPr/>
        <p:txBody>
          <a:bodyPr/>
          <a:lstStyle/>
          <a:p>
            <a:r>
              <a:rPr lang="en-US" smtClean="0"/>
              <a:t>5 Nations London Jan 2018 Controversial issues</a:t>
            </a:r>
            <a:endParaRPr lang="en-US"/>
          </a:p>
        </p:txBody>
      </p:sp>
      <p:sp>
        <p:nvSpPr>
          <p:cNvPr id="9" name="Slide Number Placeholder 8"/>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950FF79-466A-D443-A70C-0A722B859281}" type="datetime1">
              <a:rPr lang="en-GB" smtClean="0"/>
              <a:t>28/02/2018</a:t>
            </a:fld>
            <a:endParaRPr lang="en-US"/>
          </a:p>
        </p:txBody>
      </p:sp>
      <p:sp>
        <p:nvSpPr>
          <p:cNvPr id="4" name="Footer Placeholder 3"/>
          <p:cNvSpPr>
            <a:spLocks noGrp="1"/>
          </p:cNvSpPr>
          <p:nvPr>
            <p:ph type="ftr" sz="quarter" idx="11"/>
          </p:nvPr>
        </p:nvSpPr>
        <p:spPr/>
        <p:txBody>
          <a:bodyPr/>
          <a:lstStyle/>
          <a:p>
            <a:r>
              <a:rPr lang="en-US" smtClean="0"/>
              <a:t>5 Nations London Jan 2018 Controversial issues</a:t>
            </a:r>
            <a:endParaRPr lang="en-US"/>
          </a:p>
        </p:txBody>
      </p:sp>
      <p:sp>
        <p:nvSpPr>
          <p:cNvPr id="5" name="Slide Number Placeholder 4"/>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C719DC-C25C-1A43-BE18-6AAD992378AD}" type="datetime1">
              <a:rPr lang="en-GB" smtClean="0"/>
              <a:t>28/02/2018</a:t>
            </a:fld>
            <a:endParaRPr lang="en-US"/>
          </a:p>
        </p:txBody>
      </p:sp>
      <p:sp>
        <p:nvSpPr>
          <p:cNvPr id="3" name="Footer Placeholder 2"/>
          <p:cNvSpPr>
            <a:spLocks noGrp="1"/>
          </p:cNvSpPr>
          <p:nvPr>
            <p:ph type="ftr" sz="quarter" idx="11"/>
          </p:nvPr>
        </p:nvSpPr>
        <p:spPr/>
        <p:txBody>
          <a:bodyPr/>
          <a:lstStyle/>
          <a:p>
            <a:r>
              <a:rPr lang="en-US" smtClean="0"/>
              <a:t>5 Nations London Jan 2018 Controversial issues</a:t>
            </a:r>
            <a:endParaRPr lang="en-US"/>
          </a:p>
        </p:txBody>
      </p:sp>
      <p:sp>
        <p:nvSpPr>
          <p:cNvPr id="4" name="Slide Number Placeholder 3"/>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45F9ACF-78D3-E047-A7A3-33466BCF1B63}" type="datetime1">
              <a:rPr lang="en-GB" smtClean="0"/>
              <a:t>28/02/2018</a:t>
            </a:fld>
            <a:endParaRPr lang="en-US"/>
          </a:p>
        </p:txBody>
      </p:sp>
      <p:sp>
        <p:nvSpPr>
          <p:cNvPr id="6" name="Footer Placeholder 5"/>
          <p:cNvSpPr>
            <a:spLocks noGrp="1"/>
          </p:cNvSpPr>
          <p:nvPr>
            <p:ph type="ftr" sz="quarter" idx="11"/>
          </p:nvPr>
        </p:nvSpPr>
        <p:spPr/>
        <p:txBody>
          <a:bodyPr/>
          <a:lstStyle/>
          <a:p>
            <a:r>
              <a:rPr lang="en-US" smtClean="0"/>
              <a:t>5 Nations London Jan 2018 Controversial issues</a:t>
            </a:r>
            <a:endParaRPr lang="en-US"/>
          </a:p>
        </p:txBody>
      </p:sp>
      <p:sp>
        <p:nvSpPr>
          <p:cNvPr id="7" name="Slide Number Placeholder 6"/>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518E8296-186C-4245-A5E3-A59DB953C086}" type="datetime1">
              <a:rPr lang="en-GB" smtClean="0"/>
              <a:t>28/02/2018</a:t>
            </a:fld>
            <a:endParaRPr lang="en-US"/>
          </a:p>
        </p:txBody>
      </p:sp>
      <p:sp>
        <p:nvSpPr>
          <p:cNvPr id="6" name="Footer Placeholder 5"/>
          <p:cNvSpPr>
            <a:spLocks noGrp="1"/>
          </p:cNvSpPr>
          <p:nvPr>
            <p:ph type="ftr" sz="quarter" idx="11"/>
          </p:nvPr>
        </p:nvSpPr>
        <p:spPr/>
        <p:txBody>
          <a:bodyPr/>
          <a:lstStyle/>
          <a:p>
            <a:r>
              <a:rPr lang="en-US" smtClean="0"/>
              <a:t>5 Nations London Jan 2018 Controversial issues</a:t>
            </a:r>
            <a:endParaRPr lang="en-US"/>
          </a:p>
        </p:txBody>
      </p:sp>
      <p:sp>
        <p:nvSpPr>
          <p:cNvPr id="7" name="Slide Number Placeholder 6"/>
          <p:cNvSpPr>
            <a:spLocks noGrp="1"/>
          </p:cNvSpPr>
          <p:nvPr>
            <p:ph type="sldNum" sz="quarter" idx="12"/>
          </p:nvPr>
        </p:nvSpPr>
        <p:spPr/>
        <p:txBody>
          <a:bodyPr/>
          <a:lstStyle/>
          <a:p>
            <a:fld id="{7F545486-99FC-7841-AB5E-297E6661C4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59AF77-CEA1-2E41-BCD0-25C5545A4728}" type="datetime1">
              <a:rPr lang="en-GB" smtClean="0"/>
              <a:t>28/02/2018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5 Nations London Jan 2018 Controversial issues</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545486-99FC-7841-AB5E-297E6661C4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normAutofit fontScale="90000"/>
          </a:bodyPr>
          <a:lstStyle/>
          <a:p>
            <a:pPr eaLnBrk="1" hangingPunct="1"/>
            <a:r>
              <a:rPr lang="en-GB" sz="4000" b="1">
                <a:latin typeface="Arial" charset="0"/>
              </a:rPr>
              <a:t>Teaching controversial issues – some guidelines</a:t>
            </a:r>
            <a:r>
              <a:rPr lang="en-GB" sz="4000">
                <a:latin typeface="Arial" charset="0"/>
              </a:rPr>
              <a:t/>
            </a:r>
            <a:br>
              <a:rPr lang="en-GB" sz="4000">
                <a:latin typeface="Arial" charset="0"/>
              </a:rPr>
            </a:br>
            <a:endParaRPr lang="en-US" sz="4000">
              <a:latin typeface="Arial" charset="0"/>
            </a:endParaRPr>
          </a:p>
        </p:txBody>
      </p:sp>
      <p:sp>
        <p:nvSpPr>
          <p:cNvPr id="17410" name="Content Placeholder 2"/>
          <p:cNvSpPr>
            <a:spLocks noGrp="1"/>
          </p:cNvSpPr>
          <p:nvPr>
            <p:ph idx="1"/>
          </p:nvPr>
        </p:nvSpPr>
        <p:spPr>
          <a:xfrm>
            <a:off x="107950" y="1600200"/>
            <a:ext cx="8578850" cy="4480560"/>
          </a:xfrm>
        </p:spPr>
        <p:txBody>
          <a:bodyPr/>
          <a:lstStyle/>
          <a:p>
            <a:pPr indent="0" eaLnBrk="1" hangingPunct="1">
              <a:lnSpc>
                <a:spcPct val="80000"/>
              </a:lnSpc>
              <a:buFontTx/>
              <a:buNone/>
            </a:pPr>
            <a:r>
              <a:rPr lang="en-GB" sz="2400" dirty="0" smtClean="0">
                <a:latin typeface="Calibri" charset="0"/>
              </a:rPr>
              <a:t>Controversial issues are issues about which different groups or individuals may disagree and may hold strong opinions. They often arouse strong feelings. There is often no right or wrong answer. They are often in a real life context.</a:t>
            </a:r>
          </a:p>
          <a:p>
            <a:pPr eaLnBrk="1" hangingPunct="1">
              <a:lnSpc>
                <a:spcPct val="80000"/>
              </a:lnSpc>
              <a:buFontTx/>
              <a:buNone/>
            </a:pPr>
            <a:r>
              <a:rPr lang="en-GB" sz="2400" dirty="0" smtClean="0">
                <a:latin typeface="Calibri" charset="0"/>
              </a:rPr>
              <a:t> </a:t>
            </a:r>
          </a:p>
          <a:p>
            <a:pPr indent="0" eaLnBrk="1" hangingPunct="1">
              <a:lnSpc>
                <a:spcPct val="80000"/>
              </a:lnSpc>
              <a:buFontTx/>
              <a:buNone/>
            </a:pPr>
            <a:r>
              <a:rPr lang="en-GB" sz="2400" dirty="0" smtClean="0">
                <a:latin typeface="Calibri" charset="0"/>
              </a:rPr>
              <a:t>We want to discuss controversial issues with children because it provides opportunities for developing these core aims of a well rounded human being:</a:t>
            </a:r>
          </a:p>
          <a:p>
            <a:pPr indent="0" eaLnBrk="1" hangingPunct="1">
              <a:lnSpc>
                <a:spcPct val="80000"/>
              </a:lnSpc>
            </a:pPr>
            <a:r>
              <a:rPr lang="en-GB" sz="2400" dirty="0" smtClean="0">
                <a:latin typeface="Calibri" charset="0"/>
              </a:rPr>
              <a:t>An awareness of multiple perspectives;</a:t>
            </a:r>
          </a:p>
          <a:p>
            <a:pPr indent="0" eaLnBrk="1" hangingPunct="1">
              <a:lnSpc>
                <a:spcPct val="80000"/>
              </a:lnSpc>
            </a:pPr>
            <a:r>
              <a:rPr lang="en-GB" sz="2400" dirty="0" smtClean="0">
                <a:latin typeface="Calibri" charset="0"/>
              </a:rPr>
              <a:t>Critical thinking;</a:t>
            </a:r>
          </a:p>
          <a:p>
            <a:pPr indent="0" eaLnBrk="1" hangingPunct="1">
              <a:lnSpc>
                <a:spcPct val="80000"/>
              </a:lnSpc>
            </a:pPr>
            <a:r>
              <a:rPr lang="en-GB" sz="2400" dirty="0" smtClean="0">
                <a:latin typeface="Calibri" charset="0"/>
              </a:rPr>
              <a:t>Participation;</a:t>
            </a:r>
          </a:p>
          <a:p>
            <a:pPr indent="0" eaLnBrk="1" hangingPunct="1">
              <a:lnSpc>
                <a:spcPct val="80000"/>
              </a:lnSpc>
            </a:pPr>
            <a:r>
              <a:rPr lang="en-GB" sz="2400" dirty="0" smtClean="0">
                <a:latin typeface="Calibri" charset="0"/>
              </a:rPr>
              <a:t>Speaking and listening;</a:t>
            </a:r>
          </a:p>
          <a:p>
            <a:pPr indent="0" eaLnBrk="1" hangingPunct="1">
              <a:lnSpc>
                <a:spcPct val="80000"/>
              </a:lnSpc>
            </a:pPr>
            <a:r>
              <a:rPr lang="en-GB" sz="2400" dirty="0" smtClean="0">
                <a:latin typeface="Calibri" charset="0"/>
              </a:rPr>
              <a:t>Communication skills and emotional literacy;</a:t>
            </a:r>
            <a:endParaRPr lang="en-GB" sz="1300" dirty="0" smtClean="0">
              <a:latin typeface="Calibri" charset="0"/>
            </a:endParaRPr>
          </a:p>
        </p:txBody>
      </p:sp>
      <p:sp>
        <p:nvSpPr>
          <p:cNvPr id="4" name="Footer Placeholder 4"/>
          <p:cNvSpPr>
            <a:spLocks noGrp="1"/>
          </p:cNvSpPr>
          <p:nvPr>
            <p:ph type="ftr" sz="quarter" idx="11"/>
          </p:nvPr>
        </p:nvSpPr>
        <p:spPr>
          <a:xfrm>
            <a:off x="560070" y="6344816"/>
            <a:ext cx="8343900" cy="324272"/>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r>
              <a:rPr lang="en-US" altLang="en-US" sz="1400" dirty="0"/>
              <a:t>Henry </a:t>
            </a:r>
            <a:r>
              <a:rPr lang="en-US" altLang="en-US" sz="1400" dirty="0" err="1"/>
              <a:t>Maitles</a:t>
            </a:r>
            <a:r>
              <a:rPr lang="en-US" altLang="en-US" sz="1400" dirty="0"/>
              <a:t>, Workshop Presenter, </a:t>
            </a:r>
            <a:r>
              <a:rPr lang="en-US" altLang="en-US" sz="1400" dirty="0" smtClean="0"/>
              <a:t>Five Nations Network Conference, London, England, January 2018</a:t>
            </a:r>
            <a:endParaRPr lang="en-US" altLang="en-US" sz="1400" dirty="0" smtClean="0"/>
          </a:p>
        </p:txBody>
      </p:sp>
    </p:spTree>
    <p:extLst>
      <p:ext uri="{BB962C8B-B14F-4D97-AF65-F5344CB8AC3E}">
        <p14:creationId xmlns:p14="http://schemas.microsoft.com/office/powerpoint/2010/main" val="2630371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2"/>
          <p:cNvSpPr>
            <a:spLocks noGrp="1" noChangeArrowheads="1"/>
          </p:cNvSpPr>
          <p:nvPr>
            <p:ph type="title"/>
          </p:nvPr>
        </p:nvSpPr>
        <p:spPr>
          <a:xfrm>
            <a:off x="1295400" y="228600"/>
            <a:ext cx="7772400" cy="1143000"/>
          </a:xfrm>
        </p:spPr>
        <p:txBody>
          <a:bodyPr>
            <a:normAutofit fontScale="90000"/>
          </a:bodyPr>
          <a:lstStyle/>
          <a:p>
            <a:pPr algn="l" eaLnBrk="1" hangingPunct="1">
              <a:defRPr/>
            </a:pPr>
            <a:r>
              <a:rPr lang="en-GB" sz="2800" b="1">
                <a:latin typeface="Arial" charset="0"/>
              </a:rPr>
              <a:t>‘We don’t learn democracy, we live it!’:</a:t>
            </a:r>
            <a:r>
              <a:rPr lang="en-US">
                <a:latin typeface="Arial" charset="0"/>
              </a:rPr>
              <a:t> </a:t>
            </a:r>
            <a:br>
              <a:rPr lang="en-US">
                <a:latin typeface="Arial" charset="0"/>
              </a:rPr>
            </a:br>
            <a:r>
              <a:rPr lang="en-US" sz="2400" b="1">
                <a:latin typeface="Arial" charset="0"/>
                <a:cs typeface="Arial" charset="0"/>
              </a:rPr>
              <a:t>Case Study: The Iraq War – </a:t>
            </a:r>
            <a:r>
              <a:rPr lang="en-US" sz="2400" b="1" i="1">
                <a:latin typeface="Arial" charset="0"/>
                <a:cs typeface="Arial" charset="0"/>
              </a:rPr>
              <a:t>Positive Effects on Pupils</a:t>
            </a:r>
            <a:endParaRPr lang="en-GB" sz="2400" b="1" i="1">
              <a:solidFill>
                <a:srgbClr val="A50021"/>
              </a:solidFill>
              <a:latin typeface="Arial" charset="0"/>
              <a:cs typeface="Arial" charset="0"/>
            </a:endParaRPr>
          </a:p>
        </p:txBody>
      </p:sp>
      <p:sp>
        <p:nvSpPr>
          <p:cNvPr id="18435" name="Rectangle 4"/>
          <p:cNvSpPr>
            <a:spLocks noChangeArrowheads="1"/>
          </p:cNvSpPr>
          <p:nvPr/>
        </p:nvSpPr>
        <p:spPr bwMode="auto">
          <a:xfrm>
            <a:off x="354329" y="1508760"/>
            <a:ext cx="8412481" cy="4572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075" tIns="46038" rIns="92075" bIns="46038" anchor="ctr"/>
          <a:lstStyle/>
          <a:p>
            <a:r>
              <a:rPr lang="en-GB" b="1" dirty="0"/>
              <a:t> </a:t>
            </a:r>
            <a:br>
              <a:rPr lang="en-GB" b="1" dirty="0"/>
            </a:br>
            <a:r>
              <a:rPr lang="en-GB" sz="2000" b="1" i="1" dirty="0"/>
              <a:t>Increasingly independent, reflective views about Iraq.</a:t>
            </a:r>
            <a:br>
              <a:rPr lang="en-GB" sz="2000" b="1" i="1" dirty="0"/>
            </a:br>
            <a:r>
              <a:rPr lang="en-GB" sz="2000" b="1" i="1" dirty="0"/>
              <a:t> </a:t>
            </a:r>
            <a:br>
              <a:rPr lang="en-GB" sz="2000" b="1" i="1" dirty="0"/>
            </a:br>
            <a:r>
              <a:rPr lang="en-GB" sz="2000" b="1" i="1" dirty="0"/>
              <a:t>A growing ability to draw personal conclusions about media evidence.</a:t>
            </a:r>
            <a:br>
              <a:rPr lang="en-GB" sz="2000" b="1" i="1" dirty="0"/>
            </a:br>
            <a:r>
              <a:rPr lang="en-GB" sz="2000" b="1" i="1" dirty="0"/>
              <a:t/>
            </a:r>
            <a:br>
              <a:rPr lang="en-GB" sz="2000" b="1" i="1" dirty="0"/>
            </a:br>
            <a:r>
              <a:rPr lang="en-GB" sz="2000" b="1" i="1" dirty="0"/>
              <a:t> Developing views about political affairs.</a:t>
            </a:r>
            <a:br>
              <a:rPr lang="en-GB" sz="2000" b="1" i="1" dirty="0"/>
            </a:br>
            <a:r>
              <a:rPr lang="en-GB" sz="2000" b="1" i="1" dirty="0"/>
              <a:t/>
            </a:r>
            <a:br>
              <a:rPr lang="en-GB" sz="2000" b="1" i="1" dirty="0"/>
            </a:br>
            <a:r>
              <a:rPr lang="en-GB" sz="2000" b="1" i="1" dirty="0"/>
              <a:t> Increasingly strong emotional responses to war and humanitarian issues.</a:t>
            </a:r>
            <a:br>
              <a:rPr lang="en-GB" sz="2000" b="1" i="1" dirty="0"/>
            </a:br>
            <a:r>
              <a:rPr lang="en-GB" sz="2000" b="1" i="1" dirty="0"/>
              <a:t/>
            </a:r>
            <a:br>
              <a:rPr lang="en-GB" sz="2000" b="1" i="1" dirty="0"/>
            </a:br>
            <a:r>
              <a:rPr lang="en-GB" sz="2000" b="1" i="1" dirty="0"/>
              <a:t> Increasing support for peace protests and means of social activism.</a:t>
            </a:r>
            <a:br>
              <a:rPr lang="en-GB" sz="2000" b="1" i="1" dirty="0"/>
            </a:br>
            <a:r>
              <a:rPr lang="en-GB" sz="2000" b="1" i="1" dirty="0"/>
              <a:t/>
            </a:r>
            <a:br>
              <a:rPr lang="en-GB" sz="2000" b="1" i="1" dirty="0"/>
            </a:br>
            <a:r>
              <a:rPr lang="en-GB" sz="2000" b="1" i="1" dirty="0"/>
              <a:t> A growing concern for the future of the world.</a:t>
            </a:r>
            <a:br>
              <a:rPr lang="en-GB" sz="2000" b="1" i="1" dirty="0"/>
            </a:br>
            <a:r>
              <a:rPr lang="en-GB" sz="2000" b="1" i="1" dirty="0"/>
              <a:t/>
            </a:r>
            <a:br>
              <a:rPr lang="en-GB" sz="2000" b="1" i="1" dirty="0"/>
            </a:br>
            <a:r>
              <a:rPr lang="en-GB" sz="2000" b="1" i="1" dirty="0"/>
              <a:t> A determination to develop a deeper understanding of world affairs.</a:t>
            </a:r>
            <a:r>
              <a:rPr lang="en-GB" sz="2000" b="1" dirty="0"/>
              <a:t/>
            </a:r>
            <a:br>
              <a:rPr lang="en-GB" sz="2000" b="1" dirty="0"/>
            </a:br>
            <a:r>
              <a:rPr lang="en-GB" sz="2000" b="1" dirty="0"/>
              <a:t/>
            </a:r>
            <a:br>
              <a:rPr lang="en-GB" sz="2000" b="1" dirty="0"/>
            </a:br>
            <a:r>
              <a:rPr lang="en-GB" sz="2000" b="1" dirty="0">
                <a:solidFill>
                  <a:schemeClr val="tx2"/>
                </a:solidFill>
              </a:rPr>
              <a:t>(</a:t>
            </a:r>
            <a:r>
              <a:rPr lang="en-GB" sz="2000" b="1" dirty="0" err="1">
                <a:solidFill>
                  <a:schemeClr val="tx2"/>
                </a:solidFill>
              </a:rPr>
              <a:t>Maitles</a:t>
            </a:r>
            <a:r>
              <a:rPr lang="en-GB" sz="2000" b="1" dirty="0">
                <a:solidFill>
                  <a:schemeClr val="tx2"/>
                </a:solidFill>
              </a:rPr>
              <a:t> (2012) Discussing War in the Classroom, in Cowan and </a:t>
            </a:r>
            <a:r>
              <a:rPr lang="en-GB" sz="2000" b="1" dirty="0" err="1">
                <a:solidFill>
                  <a:schemeClr val="tx2"/>
                </a:solidFill>
              </a:rPr>
              <a:t>Maitles</a:t>
            </a:r>
            <a:r>
              <a:rPr lang="en-GB" sz="2000" b="1" dirty="0">
                <a:solidFill>
                  <a:schemeClr val="tx2"/>
                </a:solidFill>
              </a:rPr>
              <a:t> (</a:t>
            </a:r>
            <a:r>
              <a:rPr lang="en-GB" sz="2000" b="1" dirty="0" err="1">
                <a:solidFill>
                  <a:schemeClr val="tx2"/>
                </a:solidFill>
              </a:rPr>
              <a:t>eds</a:t>
            </a:r>
            <a:r>
              <a:rPr lang="en-GB" sz="2000" b="1" dirty="0">
                <a:solidFill>
                  <a:schemeClr val="tx2"/>
                </a:solidFill>
              </a:rPr>
              <a:t>) </a:t>
            </a:r>
            <a:r>
              <a:rPr lang="en-GB" sz="2000" b="1" i="1" dirty="0">
                <a:solidFill>
                  <a:schemeClr val="tx2"/>
                </a:solidFill>
              </a:rPr>
              <a:t>Teaching Controversial Issues in the Classroom</a:t>
            </a:r>
            <a:r>
              <a:rPr lang="en-GB" sz="2000" b="1" dirty="0">
                <a:solidFill>
                  <a:schemeClr val="tx2"/>
                </a:solidFill>
              </a:rPr>
              <a:t>, London: Continuum, 61-70</a:t>
            </a:r>
            <a:r>
              <a:rPr lang="en-GB" sz="2000" b="1" dirty="0" smtClean="0">
                <a:solidFill>
                  <a:schemeClr val="tx2"/>
                </a:solidFill>
              </a:rPr>
              <a:t>)</a:t>
            </a:r>
            <a:endParaRPr lang="en-GB" sz="2000" b="1" dirty="0">
              <a:solidFill>
                <a:srgbClr val="A50021"/>
              </a:solidFill>
            </a:endParaRPr>
          </a:p>
        </p:txBody>
      </p:sp>
    </p:spTree>
    <p:extLst>
      <p:ext uri="{BB962C8B-B14F-4D97-AF65-F5344CB8AC3E}">
        <p14:creationId xmlns:p14="http://schemas.microsoft.com/office/powerpoint/2010/main" val="23140128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827088" y="692150"/>
            <a:ext cx="7772400" cy="1143000"/>
          </a:xfrm>
        </p:spPr>
        <p:txBody>
          <a:bodyPr>
            <a:normAutofit/>
          </a:bodyPr>
          <a:lstStyle/>
          <a:p>
            <a:r>
              <a:rPr lang="en-US" sz="4000" dirty="0" smtClean="0">
                <a:latin typeface="Arial" charset="0"/>
                <a:ea typeface="ＭＳ Ｐゴシック" charset="0"/>
                <a:cs typeface="ＭＳ Ｐゴシック" charset="0"/>
              </a:rPr>
              <a:t>Controversial </a:t>
            </a:r>
            <a:r>
              <a:rPr lang="en-US" sz="4000" dirty="0" smtClean="0">
                <a:latin typeface="Arial" charset="0"/>
                <a:ea typeface="ＭＳ Ｐゴシック" charset="0"/>
                <a:cs typeface="ＭＳ Ｐゴシック" charset="0"/>
              </a:rPr>
              <a:t>Issues</a:t>
            </a:r>
            <a:endParaRPr lang="en-US" sz="4000" dirty="0">
              <a:latin typeface="Arial" charset="0"/>
              <a:ea typeface="ＭＳ Ｐゴシック" charset="0"/>
              <a:cs typeface="ＭＳ Ｐゴシック" charset="0"/>
            </a:endParaRPr>
          </a:p>
        </p:txBody>
      </p:sp>
      <p:sp>
        <p:nvSpPr>
          <p:cNvPr id="2" name="TextBox 1"/>
          <p:cNvSpPr txBox="1"/>
          <p:nvPr/>
        </p:nvSpPr>
        <p:spPr>
          <a:xfrm>
            <a:off x="827088" y="2091690"/>
            <a:ext cx="5218480" cy="3693319"/>
          </a:xfrm>
          <a:prstGeom prst="rect">
            <a:avLst/>
          </a:prstGeom>
          <a:noFill/>
        </p:spPr>
        <p:txBody>
          <a:bodyPr wrap="none" rtlCol="0">
            <a:spAutoFit/>
          </a:bodyPr>
          <a:lstStyle/>
          <a:p>
            <a:r>
              <a:rPr lang="en-GB" b="1" dirty="0" smtClean="0"/>
              <a:t>Images from:</a:t>
            </a:r>
          </a:p>
          <a:p>
            <a:r>
              <a:rPr lang="en-GB" dirty="0" smtClean="0"/>
              <a:t>Scotland independence referendum 2014</a:t>
            </a:r>
          </a:p>
          <a:p>
            <a:r>
              <a:rPr lang="en-GB" dirty="0" smtClean="0"/>
              <a:t>President John F. Kennedy in his car before being shot</a:t>
            </a:r>
          </a:p>
          <a:p>
            <a:r>
              <a:rPr lang="en-GB" dirty="0" smtClean="0"/>
              <a:t>The Twin Towers on 11 September 2001</a:t>
            </a:r>
          </a:p>
          <a:p>
            <a:r>
              <a:rPr lang="en-GB" dirty="0" smtClean="0"/>
              <a:t>Nelson Mandela</a:t>
            </a:r>
          </a:p>
          <a:p>
            <a:r>
              <a:rPr lang="en-GB" dirty="0" smtClean="0"/>
              <a:t>London riots 2011</a:t>
            </a:r>
          </a:p>
          <a:p>
            <a:r>
              <a:rPr lang="en-GB" dirty="0" smtClean="0"/>
              <a:t>Princess Diana</a:t>
            </a:r>
          </a:p>
          <a:p>
            <a:r>
              <a:rPr lang="en-GB" dirty="0" smtClean="0"/>
              <a:t>Grenfell Tower</a:t>
            </a:r>
          </a:p>
          <a:p>
            <a:r>
              <a:rPr lang="en-GB" dirty="0" smtClean="0"/>
              <a:t>Orange Parade, Northern Ireland</a:t>
            </a:r>
          </a:p>
          <a:p>
            <a:r>
              <a:rPr lang="en-GB" dirty="0" smtClean="0"/>
              <a:t>Black Live Matter demonstration</a:t>
            </a:r>
          </a:p>
          <a:p>
            <a:r>
              <a:rPr lang="en-GB" dirty="0" smtClean="0"/>
              <a:t>Brexit</a:t>
            </a:r>
          </a:p>
          <a:p>
            <a:r>
              <a:rPr lang="en-GB" dirty="0" smtClean="0"/>
              <a:t>Refugees dying in the Mediterranean</a:t>
            </a:r>
          </a:p>
          <a:p>
            <a:r>
              <a:rPr lang="en-GB" dirty="0" smtClean="0"/>
              <a:t>Climate change</a:t>
            </a:r>
          </a:p>
        </p:txBody>
      </p:sp>
    </p:spTree>
    <p:extLst>
      <p:ext uri="{BB962C8B-B14F-4D97-AF65-F5344CB8AC3E}">
        <p14:creationId xmlns:p14="http://schemas.microsoft.com/office/powerpoint/2010/main" val="42398953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263</TotalTime>
  <Words>130</Words>
  <Application>Microsoft Office PowerPoint</Application>
  <PresentationFormat>On-screen Show (4:3)</PresentationFormat>
  <Paragraphs>27</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MS PGothic</vt:lpstr>
      <vt:lpstr>MS PGothic</vt:lpstr>
      <vt:lpstr>Arial</vt:lpstr>
      <vt:lpstr>Calibri</vt:lpstr>
      <vt:lpstr>Office Theme</vt:lpstr>
      <vt:lpstr>Teaching controversial issues – some guidelines </vt:lpstr>
      <vt:lpstr>‘We don’t learn democracy, we live it!’:  Case Study: The Iraq War – Positive Effects on Pupils</vt:lpstr>
      <vt:lpstr>Controversial Issues</vt:lpstr>
    </vt:vector>
  </TitlesOfParts>
  <Company>UWS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Informed Professionalism</dc:title>
  <dc:creator>Henry Maitles</dc:creator>
  <cp:lastModifiedBy>Deepa Shah</cp:lastModifiedBy>
  <cp:revision>25</cp:revision>
  <dcterms:created xsi:type="dcterms:W3CDTF">2012-04-12T17:32:44Z</dcterms:created>
  <dcterms:modified xsi:type="dcterms:W3CDTF">2018-02-28T16:06:20Z</dcterms:modified>
</cp:coreProperties>
</file>