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65" r:id="rId5"/>
    <p:sldId id="258" r:id="rId6"/>
    <p:sldId id="261" r:id="rId7"/>
    <p:sldId id="263" r:id="rId8"/>
    <p:sldId id="264" r:id="rId9"/>
    <p:sldId id="266" r:id="rId10"/>
    <p:sldId id="267" r:id="rId11"/>
    <p:sldId id="268" r:id="rId12"/>
    <p:sldId id="269" r:id="rId13"/>
    <p:sldId id="270" r:id="rId14"/>
    <p:sldId id="260" r:id="rId15"/>
    <p:sldId id="271"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94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48CC0F2-58DA-46C3-AA76-93307E1449EF}" type="datetimeFigureOut">
              <a:rPr lang="en-GB" smtClean="0"/>
              <a:t>04/12/2012</a:t>
            </a:fld>
            <a:endParaRPr lang="en-GB"/>
          </a:p>
        </p:txBody>
      </p:sp>
      <p:sp>
        <p:nvSpPr>
          <p:cNvPr id="16" name="Slide Number Placeholder 15"/>
          <p:cNvSpPr>
            <a:spLocks noGrp="1"/>
          </p:cNvSpPr>
          <p:nvPr>
            <p:ph type="sldNum" sz="quarter" idx="11"/>
          </p:nvPr>
        </p:nvSpPr>
        <p:spPr/>
        <p:txBody>
          <a:bodyPr/>
          <a:lstStyle/>
          <a:p>
            <a:fld id="{026A8BA5-80D7-4EBD-90CC-CBE50F40C056}"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CC0F2-58DA-46C3-AA76-93307E1449EF}" type="datetimeFigureOut">
              <a:rPr lang="en-GB" smtClean="0"/>
              <a:t>04/12/2012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A8BA5-80D7-4EBD-90CC-CBE50F40C05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8CC0F2-58DA-46C3-AA76-93307E1449EF}" type="datetimeFigureOut">
              <a:rPr lang="en-GB" smtClean="0"/>
              <a:t>04/12/2012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6A8BA5-80D7-4EBD-90CC-CBE50F40C05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48CC0F2-58DA-46C3-AA76-93307E1449EF}" type="datetimeFigureOut">
              <a:rPr lang="en-GB" smtClean="0"/>
              <a:t>04/12/2012</a:t>
            </a:fld>
            <a:endParaRPr lang="en-GB"/>
          </a:p>
        </p:txBody>
      </p:sp>
      <p:sp>
        <p:nvSpPr>
          <p:cNvPr id="15" name="Slide Number Placeholder 14"/>
          <p:cNvSpPr>
            <a:spLocks noGrp="1"/>
          </p:cNvSpPr>
          <p:nvPr>
            <p:ph type="sldNum" sz="quarter" idx="11"/>
          </p:nvPr>
        </p:nvSpPr>
        <p:spPr/>
        <p:txBody>
          <a:bodyPr/>
          <a:lstStyle/>
          <a:p>
            <a:fld id="{026A8BA5-80D7-4EBD-90CC-CBE50F40C056}"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48CC0F2-58DA-46C3-AA76-93307E1449EF}" type="datetimeFigureOut">
              <a:rPr lang="en-GB" smtClean="0"/>
              <a:t>04/12/2012</a:t>
            </a:fld>
            <a:endParaRPr lang="en-GB"/>
          </a:p>
        </p:txBody>
      </p:sp>
      <p:sp>
        <p:nvSpPr>
          <p:cNvPr id="13" name="Slide Number Placeholder 12"/>
          <p:cNvSpPr>
            <a:spLocks noGrp="1"/>
          </p:cNvSpPr>
          <p:nvPr>
            <p:ph type="sldNum" sz="quarter" idx="11"/>
          </p:nvPr>
        </p:nvSpPr>
        <p:spPr/>
        <p:txBody>
          <a:bodyPr/>
          <a:lstStyle/>
          <a:p>
            <a:fld id="{026A8BA5-80D7-4EBD-90CC-CBE50F40C056}"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48CC0F2-58DA-46C3-AA76-93307E1449EF}" type="datetimeFigureOut">
              <a:rPr lang="en-GB" smtClean="0"/>
              <a:t>04/12/2012</a:t>
            </a:fld>
            <a:endParaRPr lang="en-GB"/>
          </a:p>
        </p:txBody>
      </p:sp>
      <p:sp>
        <p:nvSpPr>
          <p:cNvPr id="9" name="Slide Number Placeholder 8"/>
          <p:cNvSpPr>
            <a:spLocks noGrp="1"/>
          </p:cNvSpPr>
          <p:nvPr>
            <p:ph type="sldNum" sz="quarter" idx="11"/>
          </p:nvPr>
        </p:nvSpPr>
        <p:spPr/>
        <p:txBody>
          <a:bodyPr/>
          <a:lstStyle/>
          <a:p>
            <a:fld id="{026A8BA5-80D7-4EBD-90CC-CBE50F40C056}"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48CC0F2-58DA-46C3-AA76-93307E1449EF}" type="datetimeFigureOut">
              <a:rPr lang="en-GB" smtClean="0"/>
              <a:t>04/12/2012</a:t>
            </a:fld>
            <a:endParaRPr lang="en-GB"/>
          </a:p>
        </p:txBody>
      </p:sp>
      <p:sp>
        <p:nvSpPr>
          <p:cNvPr id="15" name="Slide Number Placeholder 14"/>
          <p:cNvSpPr>
            <a:spLocks noGrp="1"/>
          </p:cNvSpPr>
          <p:nvPr>
            <p:ph type="sldNum" sz="quarter" idx="11"/>
          </p:nvPr>
        </p:nvSpPr>
        <p:spPr/>
        <p:txBody>
          <a:bodyPr/>
          <a:lstStyle/>
          <a:p>
            <a:fld id="{026A8BA5-80D7-4EBD-90CC-CBE50F40C056}"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48CC0F2-58DA-46C3-AA76-93307E1449EF}" type="datetimeFigureOut">
              <a:rPr lang="en-GB" smtClean="0"/>
              <a:t>04/12/2012</a:t>
            </a:fld>
            <a:endParaRPr lang="en-GB"/>
          </a:p>
        </p:txBody>
      </p:sp>
      <p:sp>
        <p:nvSpPr>
          <p:cNvPr id="8" name="Slide Number Placeholder 7"/>
          <p:cNvSpPr>
            <a:spLocks noGrp="1"/>
          </p:cNvSpPr>
          <p:nvPr>
            <p:ph type="sldNum" sz="quarter" idx="11"/>
          </p:nvPr>
        </p:nvSpPr>
        <p:spPr/>
        <p:txBody>
          <a:bodyPr/>
          <a:lstStyle/>
          <a:p>
            <a:fld id="{026A8BA5-80D7-4EBD-90CC-CBE50F40C056}"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8CC0F2-58DA-46C3-AA76-93307E1449EF}" type="datetimeFigureOut">
              <a:rPr lang="en-GB" smtClean="0"/>
              <a:t>04/12/2012</a:t>
            </a:fld>
            <a:endParaRPr lang="en-GB"/>
          </a:p>
        </p:txBody>
      </p:sp>
      <p:sp>
        <p:nvSpPr>
          <p:cNvPr id="6" name="Slide Number Placeholder 5"/>
          <p:cNvSpPr>
            <a:spLocks noGrp="1"/>
          </p:cNvSpPr>
          <p:nvPr>
            <p:ph type="sldNum" sz="quarter" idx="11"/>
          </p:nvPr>
        </p:nvSpPr>
        <p:spPr/>
        <p:txBody>
          <a:bodyPr/>
          <a:lstStyle/>
          <a:p>
            <a:fld id="{026A8BA5-80D7-4EBD-90CC-CBE50F40C056}" type="slidenum">
              <a:rPr lang="en-GB" smtClean="0"/>
              <a:t>‹#›</a:t>
            </a:fld>
            <a:endParaRPr lang="en-GB"/>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48CC0F2-58DA-46C3-AA76-93307E1449EF}" type="datetimeFigureOut">
              <a:rPr lang="en-GB" smtClean="0"/>
              <a:t>04/12/2012</a:t>
            </a:fld>
            <a:endParaRPr lang="en-GB"/>
          </a:p>
        </p:txBody>
      </p:sp>
      <p:sp>
        <p:nvSpPr>
          <p:cNvPr id="16" name="Slide Number Placeholder 15"/>
          <p:cNvSpPr>
            <a:spLocks noGrp="1"/>
          </p:cNvSpPr>
          <p:nvPr>
            <p:ph type="sldNum" sz="quarter" idx="11"/>
          </p:nvPr>
        </p:nvSpPr>
        <p:spPr/>
        <p:txBody>
          <a:bodyPr/>
          <a:lstStyle/>
          <a:p>
            <a:fld id="{026A8BA5-80D7-4EBD-90CC-CBE50F40C056}"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48CC0F2-58DA-46C3-AA76-93307E1449EF}" type="datetimeFigureOut">
              <a:rPr lang="en-GB" smtClean="0"/>
              <a:t>04/12/2012</a:t>
            </a:fld>
            <a:endParaRPr lang="en-GB"/>
          </a:p>
        </p:txBody>
      </p:sp>
      <p:sp>
        <p:nvSpPr>
          <p:cNvPr id="14" name="Slide Number Placeholder 13"/>
          <p:cNvSpPr>
            <a:spLocks noGrp="1"/>
          </p:cNvSpPr>
          <p:nvPr>
            <p:ph type="sldNum" sz="quarter" idx="11"/>
          </p:nvPr>
        </p:nvSpPr>
        <p:spPr/>
        <p:txBody>
          <a:bodyPr/>
          <a:lstStyle/>
          <a:p>
            <a:fld id="{026A8BA5-80D7-4EBD-90CC-CBE50F40C056}"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48CC0F2-58DA-46C3-AA76-93307E1449EF}" type="datetimeFigureOut">
              <a:rPr lang="en-GB" smtClean="0"/>
              <a:t>04/12/2012</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26A8BA5-80D7-4EBD-90CC-CBE50F40C056}"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www.facebook.com/politicshigh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tcs.org.uk/web/FILES/teacher-regulation/professional-guidance-ecomms-social-media.pdf" TargetMode="Externa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Five Nations 2012</a:t>
            </a:r>
            <a:endParaRPr lang="en-GB" dirty="0"/>
          </a:p>
        </p:txBody>
      </p:sp>
      <p:sp>
        <p:nvSpPr>
          <p:cNvPr id="3" name="Subtitle 2"/>
          <p:cNvSpPr>
            <a:spLocks noGrp="1"/>
          </p:cNvSpPr>
          <p:nvPr>
            <p:ph type="subTitle" idx="1"/>
          </p:nvPr>
        </p:nvSpPr>
        <p:spPr/>
        <p:txBody>
          <a:bodyPr/>
          <a:lstStyle/>
          <a:p>
            <a:r>
              <a:rPr lang="en-GB" dirty="0" smtClean="0"/>
              <a:t>Digital citizenship in and out of the Classroom</a:t>
            </a:r>
            <a:endParaRPr lang="en-GB" dirty="0"/>
          </a:p>
        </p:txBody>
      </p:sp>
    </p:spTree>
    <p:extLst>
      <p:ext uri="{BB962C8B-B14F-4D97-AF65-F5344CB8AC3E}">
        <p14:creationId xmlns:p14="http://schemas.microsoft.com/office/powerpoint/2010/main" val="49661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r>
              <a:rPr lang="en-GB" dirty="0" smtClean="0"/>
              <a:t> Privacy settings</a:t>
            </a:r>
            <a:endParaRPr lang="en-GB" dirty="0"/>
          </a:p>
        </p:txBody>
      </p:sp>
      <p:sp>
        <p:nvSpPr>
          <p:cNvPr id="4" name="TextBox 3"/>
          <p:cNvSpPr txBox="1"/>
          <p:nvPr/>
        </p:nvSpPr>
        <p:spPr>
          <a:xfrm>
            <a:off x="971600" y="1772816"/>
            <a:ext cx="7056784" cy="1754326"/>
          </a:xfrm>
          <a:prstGeom prst="rect">
            <a:avLst/>
          </a:prstGeom>
          <a:noFill/>
        </p:spPr>
        <p:txBody>
          <a:bodyPr wrap="square" rtlCol="0">
            <a:spAutoFit/>
          </a:bodyPr>
          <a:lstStyle/>
          <a:p>
            <a:r>
              <a:rPr lang="en-GB" dirty="0" smtClean="0"/>
              <a:t>You have to be 13 to use Facebook</a:t>
            </a:r>
          </a:p>
          <a:p>
            <a:endParaRPr lang="en-GB" dirty="0"/>
          </a:p>
          <a:p>
            <a:r>
              <a:rPr lang="en-GB" dirty="0" smtClean="0"/>
              <a:t>Facebook has much stronger Privacy settings for those aged under 18 than for adults</a:t>
            </a:r>
          </a:p>
          <a:p>
            <a:endParaRPr lang="en-GB" dirty="0"/>
          </a:p>
          <a:p>
            <a:r>
              <a:rPr lang="en-GB" dirty="0" smtClean="0"/>
              <a:t>Encourage learners to set and monitor their privacy settings</a:t>
            </a:r>
            <a:endParaRPr lang="en-GB" dirty="0"/>
          </a:p>
        </p:txBody>
      </p:sp>
    </p:spTree>
    <p:extLst>
      <p:ext uri="{BB962C8B-B14F-4D97-AF65-F5344CB8AC3E}">
        <p14:creationId xmlns:p14="http://schemas.microsoft.com/office/powerpoint/2010/main" val="2898886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a:t>
            </a:r>
            <a:r>
              <a:rPr lang="en-GB" dirty="0" smtClean="0"/>
              <a:t> Good Citizens in the Digital World</a:t>
            </a:r>
            <a:endParaRPr lang="en-GB" dirty="0"/>
          </a:p>
        </p:txBody>
      </p:sp>
      <p:sp>
        <p:nvSpPr>
          <p:cNvPr id="4" name="TextBox 3"/>
          <p:cNvSpPr txBox="1"/>
          <p:nvPr/>
        </p:nvSpPr>
        <p:spPr>
          <a:xfrm>
            <a:off x="323528" y="619814"/>
            <a:ext cx="8352928" cy="2862322"/>
          </a:xfrm>
          <a:prstGeom prst="rect">
            <a:avLst/>
          </a:prstGeom>
          <a:noFill/>
        </p:spPr>
        <p:txBody>
          <a:bodyPr wrap="square" rtlCol="0">
            <a:spAutoFit/>
          </a:bodyPr>
          <a:lstStyle/>
          <a:p>
            <a:pPr lvl="1"/>
            <a:r>
              <a:rPr lang="en-GB" sz="2000" dirty="0" smtClean="0"/>
              <a:t>Conducting yourself in a civil manner in the online world just like you would be expected to behave in offline world. Universal rules of social conduct apply in both environments.</a:t>
            </a:r>
          </a:p>
          <a:p>
            <a:pPr marL="342900" indent="-342900">
              <a:buAutoNum type="arabicPeriod"/>
            </a:pPr>
            <a:endParaRPr lang="en-GB" sz="2000" dirty="0" smtClean="0"/>
          </a:p>
          <a:p>
            <a:r>
              <a:rPr lang="en-GB" sz="2000" dirty="0" smtClean="0"/>
              <a:t>Behaving responsibly and compassionately with your online actions.</a:t>
            </a:r>
          </a:p>
          <a:p>
            <a:endParaRPr lang="en-GB" sz="2000" dirty="0" smtClean="0"/>
          </a:p>
          <a:p>
            <a:r>
              <a:rPr lang="en-GB" sz="2000" dirty="0" smtClean="0"/>
              <a:t>Watching out for others in your online community much  like you would in a ‘real world’ neighbourhood. By doing so, you are promoting a healthy and safe online community.</a:t>
            </a:r>
            <a:endParaRPr lang="en-GB" sz="2000" dirty="0"/>
          </a:p>
        </p:txBody>
      </p:sp>
    </p:spTree>
    <p:extLst>
      <p:ext uri="{BB962C8B-B14F-4D97-AF65-F5344CB8AC3E}">
        <p14:creationId xmlns:p14="http://schemas.microsoft.com/office/powerpoint/2010/main" val="302999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4" y="12073"/>
            <a:ext cx="8229600" cy="1143000"/>
          </a:xfrm>
        </p:spPr>
        <p:txBody>
          <a:bodyPr/>
          <a:lstStyle/>
          <a:p>
            <a:r>
              <a:rPr lang="en-GB" dirty="0"/>
              <a:t>5</a:t>
            </a:r>
            <a:r>
              <a:rPr lang="en-GB" dirty="0" smtClean="0"/>
              <a:t> Create Pages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80512" cy="453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6165304"/>
            <a:ext cx="6264696" cy="830997"/>
          </a:xfrm>
          <a:prstGeom prst="rect">
            <a:avLst/>
          </a:prstGeom>
          <a:noFill/>
        </p:spPr>
        <p:txBody>
          <a:bodyPr wrap="square" rtlCol="0">
            <a:spAutoFit/>
          </a:bodyPr>
          <a:lstStyle/>
          <a:p>
            <a:r>
              <a:rPr lang="en-GB" sz="2400" dirty="0" smtClean="0">
                <a:hlinkClick r:id="rId3"/>
              </a:rPr>
              <a:t>https://www.facebook.com/politicshigher</a:t>
            </a:r>
            <a:endParaRPr lang="en-GB" sz="2400" dirty="0" smtClean="0"/>
          </a:p>
          <a:p>
            <a:endParaRPr lang="en-GB" sz="2400" dirty="0"/>
          </a:p>
        </p:txBody>
      </p:sp>
    </p:spTree>
    <p:extLst>
      <p:ext uri="{BB962C8B-B14F-4D97-AF65-F5344CB8AC3E}">
        <p14:creationId xmlns:p14="http://schemas.microsoft.com/office/powerpoint/2010/main" val="102360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6526"/>
            <a:ext cx="9144000" cy="593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79" y="3196"/>
            <a:ext cx="9144000" cy="1477328"/>
          </a:xfrm>
          <a:prstGeom prst="rect">
            <a:avLst/>
          </a:prstGeom>
          <a:noFill/>
        </p:spPr>
        <p:txBody>
          <a:bodyPr wrap="square" rtlCol="0">
            <a:spAutoFit/>
          </a:bodyPr>
          <a:lstStyle/>
          <a:p>
            <a:r>
              <a:rPr lang="en-GB" dirty="0"/>
              <a:t>P</a:t>
            </a:r>
            <a:r>
              <a:rPr lang="en-GB" dirty="0" smtClean="0"/>
              <a:t>ages can open new opportunities for teaching and learning. Most young people are already accessing Facebook using their mobile phones when not at school. Now the learning opportunity can reach them where they live </a:t>
            </a:r>
          </a:p>
          <a:p>
            <a:endParaRPr lang="en-GB" dirty="0"/>
          </a:p>
          <a:p>
            <a:r>
              <a:rPr lang="en-GB" dirty="0" smtClean="0"/>
              <a:t>online.</a:t>
            </a:r>
            <a:endParaRPr lang="en-GB" dirty="0"/>
          </a:p>
        </p:txBody>
      </p:sp>
    </p:spTree>
    <p:extLst>
      <p:ext uri="{BB962C8B-B14F-4D97-AF65-F5344CB8AC3E}">
        <p14:creationId xmlns:p14="http://schemas.microsoft.com/office/powerpoint/2010/main" val="169557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517232"/>
            <a:ext cx="7543800" cy="914400"/>
          </a:xfrm>
        </p:spPr>
        <p:txBody>
          <a:bodyPr>
            <a:noAutofit/>
          </a:bodyPr>
          <a:lstStyle/>
          <a:p>
            <a:r>
              <a:rPr lang="en-GB" sz="2800" dirty="0"/>
              <a:t>6</a:t>
            </a:r>
            <a:r>
              <a:rPr lang="en-GB" sz="2800" dirty="0" smtClean="0"/>
              <a:t> Embrace the Digital, Social, Mobile and “Always- On” Learning Styles of 21st Century Students</a:t>
            </a:r>
            <a:endParaRPr lang="en-GB" sz="2800" dirty="0"/>
          </a:p>
        </p:txBody>
      </p:sp>
      <p:sp>
        <p:nvSpPr>
          <p:cNvPr id="4" name="TextBox 3"/>
          <p:cNvSpPr txBox="1"/>
          <p:nvPr/>
        </p:nvSpPr>
        <p:spPr>
          <a:xfrm>
            <a:off x="611560" y="116632"/>
            <a:ext cx="7992888" cy="4801314"/>
          </a:xfrm>
          <a:prstGeom prst="rect">
            <a:avLst/>
          </a:prstGeom>
          <a:noFill/>
        </p:spPr>
        <p:txBody>
          <a:bodyPr wrap="square" rtlCol="0">
            <a:spAutoFit/>
          </a:bodyPr>
          <a:lstStyle/>
          <a:p>
            <a:r>
              <a:rPr lang="en-GB" dirty="0" smtClean="0"/>
              <a:t>Interactive: Learners who create their own content and interact via social media can express their identity and creativity.</a:t>
            </a:r>
          </a:p>
          <a:p>
            <a:endParaRPr lang="en-GB" dirty="0" smtClean="0"/>
          </a:p>
          <a:p>
            <a:r>
              <a:rPr lang="en-GB" dirty="0" smtClean="0"/>
              <a:t>• Learner-Centred: Shifts the learning responsibility to the learner, requiring learners to take a more active role in their own learning process </a:t>
            </a:r>
          </a:p>
          <a:p>
            <a:endParaRPr lang="en-GB" dirty="0" smtClean="0"/>
          </a:p>
          <a:p>
            <a:r>
              <a:rPr lang="en-GB" dirty="0" smtClean="0"/>
              <a:t>• Authentic: The use of social media and technology should be tied to a specific learning goal or activity.</a:t>
            </a:r>
          </a:p>
          <a:p>
            <a:endParaRPr lang="en-GB" dirty="0" smtClean="0"/>
          </a:p>
          <a:p>
            <a:r>
              <a:rPr lang="en-GB" dirty="0" smtClean="0"/>
              <a:t>• Collaborative: Learning is a social activity, and many learners learn best through working with a group of peers. This collaboration and peer feedback can take place in either a virtual or in-person environment.</a:t>
            </a:r>
          </a:p>
          <a:p>
            <a:endParaRPr lang="en-GB" dirty="0" smtClean="0"/>
          </a:p>
          <a:p>
            <a:r>
              <a:rPr lang="en-GB" dirty="0" smtClean="0"/>
              <a:t>• On-Demand: Course content should be made available “on-demand” so the learner can view course materials when, where, and how they want to view the content, whether on a desktop computer, mobile phone or other handheld device.</a:t>
            </a:r>
            <a:endParaRPr lang="en-GB" dirty="0"/>
          </a:p>
        </p:txBody>
      </p:sp>
    </p:spTree>
    <p:extLst>
      <p:ext uri="{BB962C8B-B14F-4D97-AF65-F5344CB8AC3E}">
        <p14:creationId xmlns:p14="http://schemas.microsoft.com/office/powerpoint/2010/main" val="49296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7 Use Facebook as a Professional Development</a:t>
            </a:r>
            <a:br>
              <a:rPr lang="en-GB" sz="2400" dirty="0" smtClean="0"/>
            </a:br>
            <a:r>
              <a:rPr lang="en-GB" sz="2400" dirty="0" smtClean="0"/>
              <a:t>Resource</a:t>
            </a:r>
            <a:endParaRPr lang="en-GB" sz="2400" dirty="0"/>
          </a:p>
        </p:txBody>
      </p:sp>
      <p:sp>
        <p:nvSpPr>
          <p:cNvPr id="4" name="TextBox 3"/>
          <p:cNvSpPr txBox="1"/>
          <p:nvPr/>
        </p:nvSpPr>
        <p:spPr>
          <a:xfrm>
            <a:off x="899592" y="2132856"/>
            <a:ext cx="7272808" cy="1569660"/>
          </a:xfrm>
          <a:prstGeom prst="rect">
            <a:avLst/>
          </a:prstGeom>
          <a:noFill/>
        </p:spPr>
        <p:txBody>
          <a:bodyPr wrap="square" rtlCol="0">
            <a:spAutoFit/>
          </a:bodyPr>
          <a:lstStyle/>
          <a:p>
            <a:r>
              <a:rPr lang="en-GB" sz="4800" dirty="0" smtClean="0"/>
              <a:t>Five Nations Network Facebook page?</a:t>
            </a:r>
            <a:endParaRPr lang="en-GB" sz="4800" dirty="0"/>
          </a:p>
        </p:txBody>
      </p:sp>
    </p:spTree>
    <p:extLst>
      <p:ext uri="{BB962C8B-B14F-4D97-AF65-F5344CB8AC3E}">
        <p14:creationId xmlns:p14="http://schemas.microsoft.com/office/powerpoint/2010/main" val="390853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45511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85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 y="0"/>
            <a:ext cx="91389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48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65"/>
            <a:ext cx="7543800" cy="914400"/>
          </a:xfrm>
        </p:spPr>
        <p:txBody>
          <a:bodyPr/>
          <a:lstStyle/>
          <a:p>
            <a:r>
              <a:rPr lang="en-GB" dirty="0"/>
              <a:t>7</a:t>
            </a:r>
            <a:r>
              <a:rPr lang="en-GB" dirty="0" smtClean="0"/>
              <a:t> ways to use Facebook</a:t>
            </a:r>
            <a:endParaRPr lang="en-GB" dirty="0"/>
          </a:p>
        </p:txBody>
      </p:sp>
      <p:sp>
        <p:nvSpPr>
          <p:cNvPr id="4" name="TextBox 3"/>
          <p:cNvSpPr txBox="1"/>
          <p:nvPr/>
        </p:nvSpPr>
        <p:spPr>
          <a:xfrm>
            <a:off x="179512" y="1196752"/>
            <a:ext cx="8496944" cy="4339650"/>
          </a:xfrm>
          <a:prstGeom prst="rect">
            <a:avLst/>
          </a:prstGeom>
          <a:noFill/>
        </p:spPr>
        <p:txBody>
          <a:bodyPr wrap="square" rtlCol="0">
            <a:spAutoFit/>
          </a:bodyPr>
          <a:lstStyle/>
          <a:p>
            <a:pPr marL="457200" indent="-457200">
              <a:buAutoNum type="arabicPeriod"/>
            </a:pPr>
            <a:r>
              <a:rPr lang="en-GB" dirty="0" smtClean="0"/>
              <a:t>Help develop and follow institutional policy about Facebook.</a:t>
            </a:r>
          </a:p>
          <a:p>
            <a:pPr marL="457200" indent="-457200">
              <a:buAutoNum type="arabicPeriod"/>
            </a:pPr>
            <a:endParaRPr lang="en-GB" dirty="0" smtClean="0"/>
          </a:p>
          <a:p>
            <a:r>
              <a:rPr lang="en-GB" dirty="0" smtClean="0"/>
              <a:t>2. Encourage learners to follow Facebook’s guidelines.</a:t>
            </a:r>
          </a:p>
          <a:p>
            <a:endParaRPr lang="en-GB" dirty="0" smtClean="0"/>
          </a:p>
          <a:p>
            <a:r>
              <a:rPr lang="en-GB" dirty="0" smtClean="0"/>
              <a:t>3. Stay up to date about safety and privacy settings on Facebook.</a:t>
            </a:r>
          </a:p>
          <a:p>
            <a:endParaRPr lang="en-GB" dirty="0" smtClean="0"/>
          </a:p>
          <a:p>
            <a:r>
              <a:rPr lang="en-GB" dirty="0" smtClean="0"/>
              <a:t>4. Promote good citizenship in the digital world.</a:t>
            </a:r>
          </a:p>
          <a:p>
            <a:endParaRPr lang="en-GB" dirty="0" smtClean="0"/>
          </a:p>
          <a:p>
            <a:r>
              <a:rPr lang="en-GB" dirty="0" smtClean="0"/>
              <a:t>5. Use Facebook’s pages and groups features to communicate with learners and parents.</a:t>
            </a:r>
          </a:p>
          <a:p>
            <a:endParaRPr lang="en-GB" dirty="0" smtClean="0"/>
          </a:p>
          <a:p>
            <a:r>
              <a:rPr lang="en-GB" dirty="0" smtClean="0"/>
              <a:t>6. Embrace the digital, social, mobile, and “always-on” learning styles of 21st Century students.</a:t>
            </a:r>
          </a:p>
          <a:p>
            <a:endParaRPr lang="en-GB" dirty="0" smtClean="0"/>
          </a:p>
          <a:p>
            <a:r>
              <a:rPr lang="en-GB" dirty="0" smtClean="0"/>
              <a:t>7. Use Facebook as a professional development resource.</a:t>
            </a:r>
            <a:endParaRPr lang="en-GB" dirty="0"/>
          </a:p>
        </p:txBody>
      </p:sp>
    </p:spTree>
    <p:extLst>
      <p:ext uri="{BB962C8B-B14F-4D97-AF65-F5344CB8AC3E}">
        <p14:creationId xmlns:p14="http://schemas.microsoft.com/office/powerpoint/2010/main" val="92185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628" y="1628800"/>
            <a:ext cx="6096000" cy="1634480"/>
          </a:xfrm>
        </p:spPr>
        <p:txBody>
          <a:bodyPr>
            <a:normAutofit fontScale="47500" lnSpcReduction="20000"/>
          </a:bodyPr>
          <a:lstStyle/>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endParaRPr lang="en-GB" dirty="0">
              <a:hlinkClick r:id="rId2"/>
            </a:endParaRPr>
          </a:p>
          <a:p>
            <a:pPr marL="0" indent="0">
              <a:buNone/>
            </a:pPr>
            <a:endParaRPr lang="en-GB" dirty="0" smtClean="0">
              <a:hlinkClick r:id="rId2"/>
            </a:endParaRPr>
          </a:p>
          <a:p>
            <a:pPr marL="0" indent="0">
              <a:buNone/>
            </a:pPr>
            <a:r>
              <a:rPr lang="en-GB" sz="3400" dirty="0" smtClean="0">
                <a:hlinkClick r:id="rId2"/>
              </a:rPr>
              <a:t>http://www.gtcs.org.uk/web/FILES/teacher-regulation/professional-guidance-ecomms-social-media.pdf</a:t>
            </a:r>
            <a:endParaRPr lang="en-GB" sz="3400" dirty="0" smtClean="0"/>
          </a:p>
          <a:p>
            <a:pPr marL="0" indent="0">
              <a:buNone/>
            </a:pPr>
            <a:endParaRPr lang="en-GB" dirty="0"/>
          </a:p>
        </p:txBody>
      </p:sp>
      <p:sp>
        <p:nvSpPr>
          <p:cNvPr id="2" name="Title 1"/>
          <p:cNvSpPr>
            <a:spLocks noGrp="1"/>
          </p:cNvSpPr>
          <p:nvPr>
            <p:ph type="title"/>
          </p:nvPr>
        </p:nvSpPr>
        <p:spPr>
          <a:xfrm>
            <a:off x="533628" y="1268760"/>
            <a:ext cx="7543800" cy="914400"/>
          </a:xfrm>
        </p:spPr>
        <p:txBody>
          <a:bodyPr/>
          <a:lstStyle/>
          <a:p>
            <a:r>
              <a:rPr lang="en-GB" dirty="0" smtClean="0"/>
              <a:t>GCTS Guidelines on Social Media</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28" y="3645024"/>
            <a:ext cx="748883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13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GB" dirty="0" smtClean="0"/>
              <a:t>“</a:t>
            </a:r>
            <a:r>
              <a:rPr lang="en-GB" sz="4400" dirty="0"/>
              <a:t>S</a:t>
            </a:r>
            <a:r>
              <a:rPr lang="en-GB" sz="4400" dirty="0" smtClean="0"/>
              <a:t>ound judgement and due care should be exercised as conduct which may not directly relate to pupils may be relevant to a teacher’s fitness to teach”.</a:t>
            </a:r>
            <a:endParaRPr lang="en-GB" sz="4400" dirty="0"/>
          </a:p>
        </p:txBody>
      </p:sp>
      <p:sp>
        <p:nvSpPr>
          <p:cNvPr id="2" name="Title 1"/>
          <p:cNvSpPr>
            <a:spLocks noGrp="1"/>
          </p:cNvSpPr>
          <p:nvPr>
            <p:ph type="title"/>
          </p:nvPr>
        </p:nvSpPr>
        <p:spPr>
          <a:xfrm>
            <a:off x="323528" y="5373216"/>
            <a:ext cx="8640960" cy="914400"/>
          </a:xfrm>
        </p:spPr>
        <p:txBody>
          <a:bodyPr/>
          <a:lstStyle/>
          <a:p>
            <a:r>
              <a:rPr lang="en-GB" sz="2400" dirty="0" smtClean="0"/>
              <a:t>1 Have an institutional policy on social media usage: GCTS</a:t>
            </a:r>
            <a:endParaRPr lang="en-GB" sz="2400" dirty="0"/>
          </a:p>
        </p:txBody>
      </p:sp>
    </p:spTree>
    <p:extLst>
      <p:ext uri="{BB962C8B-B14F-4D97-AF65-F5344CB8AC3E}">
        <p14:creationId xmlns:p14="http://schemas.microsoft.com/office/powerpoint/2010/main" val="389512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GB" dirty="0" smtClean="0"/>
              <a:t>The </a:t>
            </a:r>
            <a:r>
              <a:rPr lang="en-GB" dirty="0"/>
              <a:t>behaviours listed below have warranted disciplinary measures</a:t>
            </a:r>
            <a:r>
              <a:rPr lang="en-GB" dirty="0" smtClean="0"/>
              <a:t>:</a:t>
            </a:r>
          </a:p>
          <a:p>
            <a:pPr marL="0" indent="0">
              <a:buNone/>
            </a:pPr>
            <a:endParaRPr lang="en-GB" dirty="0"/>
          </a:p>
          <a:p>
            <a:pPr marL="0" indent="0">
              <a:buNone/>
            </a:pPr>
            <a:r>
              <a:rPr lang="en-GB" dirty="0"/>
              <a:t>● inappropriate electronic communication with pupils, colleagues and</a:t>
            </a:r>
          </a:p>
          <a:p>
            <a:pPr marL="0" indent="0">
              <a:buNone/>
            </a:pPr>
            <a:r>
              <a:rPr lang="en-GB" dirty="0"/>
              <a:t>parents/carers, including SMS and instant messaging;</a:t>
            </a:r>
          </a:p>
          <a:p>
            <a:pPr marL="0" indent="0">
              <a:buNone/>
            </a:pPr>
            <a:endParaRPr lang="en-GB" dirty="0" smtClean="0"/>
          </a:p>
          <a:p>
            <a:pPr marL="0" indent="0">
              <a:buNone/>
            </a:pPr>
            <a:r>
              <a:rPr lang="en-GB" dirty="0" smtClean="0"/>
              <a:t>● </a:t>
            </a:r>
            <a:r>
              <a:rPr lang="en-GB" dirty="0"/>
              <a:t>posting/sending sexually explicit pictures/images to colleagues or pupils</a:t>
            </a:r>
            <a:r>
              <a:rPr lang="en-GB" dirty="0" smtClean="0"/>
              <a:t>;</a:t>
            </a:r>
          </a:p>
          <a:p>
            <a:pPr marL="0" indent="0">
              <a:buNone/>
            </a:pPr>
            <a:endParaRPr lang="en-GB" dirty="0"/>
          </a:p>
          <a:p>
            <a:pPr marL="0" indent="0">
              <a:buNone/>
            </a:pPr>
            <a:r>
              <a:rPr lang="en-GB" dirty="0"/>
              <a:t>● grooming - whereby a teacher uses electronic messages with a view </a:t>
            </a:r>
            <a:r>
              <a:rPr lang="en-GB" dirty="0" smtClean="0"/>
              <a:t>to establishing </a:t>
            </a:r>
            <a:r>
              <a:rPr lang="en-GB" dirty="0"/>
              <a:t>an inappropriate relationship with a pupil</a:t>
            </a:r>
            <a:r>
              <a:rPr lang="en-GB" dirty="0" smtClean="0"/>
              <a:t>;</a:t>
            </a:r>
          </a:p>
          <a:p>
            <a:pPr marL="0" indent="0">
              <a:buNone/>
            </a:pPr>
            <a:endParaRPr lang="en-GB" dirty="0"/>
          </a:p>
          <a:p>
            <a:pPr marL="0" indent="0">
              <a:buNone/>
            </a:pPr>
            <a:r>
              <a:rPr lang="en-GB" dirty="0"/>
              <a:t>● possessing, making, viewing or distributing indecent images of children</a:t>
            </a:r>
            <a:r>
              <a:rPr lang="en-GB" dirty="0" smtClean="0"/>
              <a:t>;</a:t>
            </a:r>
          </a:p>
          <a:p>
            <a:pPr marL="0" indent="0">
              <a:buNone/>
            </a:pPr>
            <a:endParaRPr lang="en-GB" dirty="0"/>
          </a:p>
          <a:p>
            <a:pPr marL="0" indent="0">
              <a:buNone/>
            </a:pPr>
            <a:r>
              <a:rPr lang="en-GB" dirty="0"/>
              <a:t>● using inappropriate YouTube content in the educational setting.</a:t>
            </a:r>
          </a:p>
        </p:txBody>
      </p:sp>
      <p:sp>
        <p:nvSpPr>
          <p:cNvPr id="2" name="Title 1"/>
          <p:cNvSpPr>
            <a:spLocks noGrp="1"/>
          </p:cNvSpPr>
          <p:nvPr>
            <p:ph type="title"/>
          </p:nvPr>
        </p:nvSpPr>
        <p:spPr/>
        <p:txBody>
          <a:bodyPr/>
          <a:lstStyle/>
          <a:p>
            <a:r>
              <a:rPr lang="en-GB" dirty="0" smtClean="0"/>
              <a:t>GCTS</a:t>
            </a:r>
            <a:endParaRPr lang="en-GB" dirty="0"/>
          </a:p>
        </p:txBody>
      </p:sp>
    </p:spTree>
    <p:extLst>
      <p:ext uri="{BB962C8B-B14F-4D97-AF65-F5344CB8AC3E}">
        <p14:creationId xmlns:p14="http://schemas.microsoft.com/office/powerpoint/2010/main" val="12951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dirty="0" smtClean="0"/>
              <a:t>Before posting materials online stop and ask yourself:</a:t>
            </a:r>
          </a:p>
          <a:p>
            <a:pPr marL="0" indent="0">
              <a:buNone/>
            </a:pPr>
            <a:endParaRPr lang="en-GB" dirty="0" smtClean="0"/>
          </a:p>
          <a:p>
            <a:pPr marL="0" indent="0">
              <a:buNone/>
            </a:pPr>
            <a:r>
              <a:rPr lang="en-GB" dirty="0" smtClean="0"/>
              <a:t>1. Might it reflect poorly on you, your school, employer or the teaching profession?</a:t>
            </a:r>
          </a:p>
          <a:p>
            <a:pPr marL="0" indent="0">
              <a:buNone/>
            </a:pPr>
            <a:r>
              <a:rPr lang="en-GB" dirty="0" smtClean="0"/>
              <a:t>2. Is your intention to post this material driven by personal reasons or professional reasons?</a:t>
            </a:r>
          </a:p>
          <a:p>
            <a:pPr marL="0" indent="0">
              <a:buNone/>
            </a:pPr>
            <a:r>
              <a:rPr lang="en-GB" dirty="0" smtClean="0"/>
              <a:t>3. Are you confident that the comment or other media in question, if accessed by others, (colleagues, parents </a:t>
            </a:r>
            <a:r>
              <a:rPr lang="en-GB" dirty="0" err="1" smtClean="0"/>
              <a:t>etc</a:t>
            </a:r>
            <a:r>
              <a:rPr lang="en-GB" dirty="0" smtClean="0"/>
              <a:t>) would be considered reasonable and appropriate?</a:t>
            </a:r>
            <a:endParaRPr lang="en-GB" dirty="0"/>
          </a:p>
        </p:txBody>
      </p:sp>
      <p:sp>
        <p:nvSpPr>
          <p:cNvPr id="2" name="Title 1"/>
          <p:cNvSpPr>
            <a:spLocks noGrp="1"/>
          </p:cNvSpPr>
          <p:nvPr>
            <p:ph type="title"/>
          </p:nvPr>
        </p:nvSpPr>
        <p:spPr/>
        <p:txBody>
          <a:bodyPr/>
          <a:lstStyle/>
          <a:p>
            <a:r>
              <a:rPr lang="en-GB" dirty="0"/>
              <a:t>P</a:t>
            </a:r>
            <a:r>
              <a:rPr lang="en-GB" dirty="0" smtClean="0"/>
              <a:t>rinciples</a:t>
            </a:r>
            <a:endParaRPr lang="en-GB" dirty="0"/>
          </a:p>
        </p:txBody>
      </p:sp>
    </p:spTree>
    <p:extLst>
      <p:ext uri="{BB962C8B-B14F-4D97-AF65-F5344CB8AC3E}">
        <p14:creationId xmlns:p14="http://schemas.microsoft.com/office/powerpoint/2010/main" val="149061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543800" cy="914400"/>
          </a:xfrm>
        </p:spPr>
        <p:txBody>
          <a:bodyPr/>
          <a:lstStyle/>
          <a:p>
            <a:r>
              <a:rPr lang="en-GB" dirty="0"/>
              <a:t>2</a:t>
            </a:r>
            <a:r>
              <a:rPr lang="en-GB" dirty="0" smtClean="0"/>
              <a:t> Facebook Guidelines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62952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475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183</TotalTime>
  <Words>694</Words>
  <Application>Microsoft Macintosh PowerPoint</Application>
  <PresentationFormat>On-screen Show (4:3)</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Elemental</vt:lpstr>
      <vt:lpstr>Five Nations 2012</vt:lpstr>
      <vt:lpstr>PowerPoint Presentation</vt:lpstr>
      <vt:lpstr>PowerPoint Presentation</vt:lpstr>
      <vt:lpstr>7 ways to use Facebook</vt:lpstr>
      <vt:lpstr>GCTS Guidelines on Social Media</vt:lpstr>
      <vt:lpstr>1 Have an institutional policy on social media usage: GCTS</vt:lpstr>
      <vt:lpstr>GCTS</vt:lpstr>
      <vt:lpstr>Principles</vt:lpstr>
      <vt:lpstr>2 Facebook Guidelines</vt:lpstr>
      <vt:lpstr>3 Privacy settings</vt:lpstr>
      <vt:lpstr>4 Good Citizens in the Digital World</vt:lpstr>
      <vt:lpstr>5 Create Pages</vt:lpstr>
      <vt:lpstr>PowerPoint Presentation</vt:lpstr>
      <vt:lpstr>6 Embrace the Digital, Social, Mobile and “Always- On” Learning Styles of 21st Century Students</vt:lpstr>
      <vt:lpstr>7 Use Facebook as a Professional Development Resource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Liz Moorse</cp:lastModifiedBy>
  <cp:revision>10</cp:revision>
  <dcterms:created xsi:type="dcterms:W3CDTF">2012-11-21T10:38:49Z</dcterms:created>
  <dcterms:modified xsi:type="dcterms:W3CDTF">2012-12-04T12:55:34Z</dcterms:modified>
</cp:coreProperties>
</file>