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handoutMasterIdLst>
    <p:handoutMasterId r:id="rId18"/>
  </p:handoutMasterIdLst>
  <p:sldIdLst>
    <p:sldId id="256" r:id="rId2"/>
    <p:sldId id="271" r:id="rId3"/>
    <p:sldId id="257" r:id="rId4"/>
    <p:sldId id="270" r:id="rId5"/>
    <p:sldId id="272" r:id="rId6"/>
    <p:sldId id="273" r:id="rId7"/>
    <p:sldId id="258" r:id="rId8"/>
    <p:sldId id="260" r:id="rId9"/>
    <p:sldId id="269" r:id="rId10"/>
    <p:sldId id="261" r:id="rId11"/>
    <p:sldId id="263" r:id="rId12"/>
    <p:sldId id="264" r:id="rId13"/>
    <p:sldId id="265" r:id="rId14"/>
    <p:sldId id="266" r:id="rId15"/>
    <p:sldId id="278"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0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b="1" i="1">
                <a:latin typeface="Arial" charset="0"/>
                <a:ea typeface="ＭＳ Ｐゴシック" charset="0"/>
                <a:cs typeface="ＭＳ Ｐゴシック" charset="0"/>
              </a:defRPr>
            </a:lvl1pPr>
          </a:lstStyle>
          <a:p>
            <a:pPr>
              <a:defRPr/>
            </a:pPr>
            <a:r>
              <a:rPr lang="en-US"/>
              <a:t>Better Values? Better Attitudes?</a:t>
            </a:r>
            <a:endParaRPr lang="en-US" b="0" i="0"/>
          </a:p>
          <a:p>
            <a:pPr>
              <a:defRPr/>
            </a:pPr>
            <a:r>
              <a:rPr lang="en-US" b="0" i="0"/>
              <a:t>CiCe 2010, Barcelona</a:t>
            </a:r>
          </a:p>
        </p:txBody>
      </p:sp>
      <p:sp>
        <p:nvSpPr>
          <p:cNvPr id="33795"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33796"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3797"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4E2B9BAF-AC35-46C0-A5EF-6430A0086509}" type="slidenum">
              <a:rPr lang="en-US" altLang="en-US"/>
              <a:pPr/>
              <a:t>‹#›</a:t>
            </a:fld>
            <a:endParaRPr lang="en-US" altLang="en-US"/>
          </a:p>
        </p:txBody>
      </p:sp>
    </p:spTree>
    <p:extLst>
      <p:ext uri="{BB962C8B-B14F-4D97-AF65-F5344CB8AC3E}">
        <p14:creationId xmlns:p14="http://schemas.microsoft.com/office/powerpoint/2010/main" val="30382268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962CDF61-B6DA-4FFA-81EC-0CAFBA0FC5F8}" type="slidenum">
              <a:rPr lang="en-US" altLang="en-US"/>
              <a:pPr/>
              <a:t>‹#›</a:t>
            </a:fld>
            <a:endParaRPr lang="en-US" altLang="en-US"/>
          </a:p>
        </p:txBody>
      </p:sp>
    </p:spTree>
    <p:extLst>
      <p:ext uri="{BB962C8B-B14F-4D97-AF65-F5344CB8AC3E}">
        <p14:creationId xmlns:p14="http://schemas.microsoft.com/office/powerpoint/2010/main" val="37242642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BFBEA03-24D9-4504-BC9B-2B04D3C9F19B}" type="slidenum">
              <a:rPr lang="en-US" altLang="en-US" sz="1200"/>
              <a:pPr/>
              <a:t>1</a:t>
            </a:fld>
            <a:endParaRPr lang="en-US" altLang="en-US" sz="1200"/>
          </a:p>
        </p:txBody>
      </p:sp>
      <p:sp>
        <p:nvSpPr>
          <p:cNvPr id="163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387"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44622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A27EE53-2FBC-420A-862C-B8DB38D4784A}" type="slidenum">
              <a:rPr lang="en-US" altLang="en-US" sz="1200"/>
              <a:pPr/>
              <a:t>11</a:t>
            </a:fld>
            <a:endParaRPr lang="en-US" altLang="en-US" sz="1200"/>
          </a:p>
        </p:txBody>
      </p:sp>
      <p:sp>
        <p:nvSpPr>
          <p:cNvPr id="235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84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03116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B273D2D-15F0-4EA0-8B41-5AE56508306D}" type="slidenum">
              <a:rPr lang="en-US" altLang="en-US" sz="1200"/>
              <a:pPr/>
              <a:t>12</a:t>
            </a:fld>
            <a:endParaRPr lang="en-US" altLang="en-US" sz="1200"/>
          </a:p>
        </p:txBody>
      </p:sp>
      <p:sp>
        <p:nvSpPr>
          <p:cNvPr id="245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789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56938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9851596-849D-483A-B0DA-AA3188612F91}" type="slidenum">
              <a:rPr lang="en-US" altLang="en-US" sz="1200"/>
              <a:pPr/>
              <a:t>13</a:t>
            </a:fld>
            <a:endParaRPr lang="en-US" altLang="en-US" sz="1200"/>
          </a:p>
        </p:txBody>
      </p:sp>
      <p:sp>
        <p:nvSpPr>
          <p:cNvPr id="256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93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08522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2A624D9-7187-48D8-9C7A-33606E6EF3BE}" type="slidenum">
              <a:rPr lang="en-US" altLang="en-US" sz="1200"/>
              <a:pPr/>
              <a:t>14</a:t>
            </a:fld>
            <a:endParaRPr lang="en-US" altLang="en-US" sz="1200"/>
          </a:p>
        </p:txBody>
      </p:sp>
      <p:sp>
        <p:nvSpPr>
          <p:cNvPr id="276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987"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90131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z="1800" smtClean="0">
              <a:latin typeface="Arial" panose="020B0604020202020204" pitchFamily="34" charset="0"/>
              <a:cs typeface="Arial" panose="020B0604020202020204" pitchFamily="34" charset="0"/>
            </a:endParaRPr>
          </a:p>
        </p:txBody>
      </p:sp>
      <p:sp>
        <p:nvSpPr>
          <p:cNvPr id="184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69D2ACD-6690-41AB-B63A-9BE3F14FF9EB}" type="slidenum">
              <a:rPr lang="en-GB" altLang="en-US" sz="1200">
                <a:latin typeface="Calibri" panose="020F0502020204030204" pitchFamily="34" charset="0"/>
                <a:cs typeface="Arial" panose="020B0604020202020204" pitchFamily="34" charset="0"/>
              </a:rPr>
              <a:pPr eaLnBrk="1" hangingPunct="1"/>
              <a:t>2</a:t>
            </a:fld>
            <a:endParaRPr lang="en-GB" altLang="en-US" sz="12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904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E0BA812-4E37-4360-8445-C5056D8C7744}" type="slidenum">
              <a:rPr lang="en-US" altLang="en-US" sz="1200"/>
              <a:pPr/>
              <a:t>3</a:t>
            </a:fld>
            <a:endParaRPr lang="en-US" altLang="en-US" sz="1200"/>
          </a:p>
        </p:txBody>
      </p:sp>
      <p:sp>
        <p:nvSpPr>
          <p:cNvPr id="174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48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1475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latin typeface="Calibri" panose="020F0502020204030204" pitchFamily="34" charset="0"/>
            </a:endParaRPr>
          </a:p>
        </p:txBody>
      </p:sp>
      <p:sp>
        <p:nvSpPr>
          <p:cNvPr id="2355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EDF2CD9-72B7-45E1-97A4-214B9A1D5BD7}" type="slidenum">
              <a:rPr lang="en-GB" altLang="en-US" sz="1200">
                <a:latin typeface="Calibri" panose="020F0502020204030204" pitchFamily="34" charset="0"/>
                <a:cs typeface="Arial" panose="020B0604020202020204" pitchFamily="34" charset="0"/>
              </a:rPr>
              <a:pPr eaLnBrk="1" hangingPunct="1"/>
              <a:t>5</a:t>
            </a:fld>
            <a:endParaRPr lang="en-GB" altLang="en-US" sz="12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1275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latin typeface="Calibri" panose="020F0502020204030204" pitchFamily="34" charset="0"/>
            </a:endParaRPr>
          </a:p>
        </p:txBody>
      </p:sp>
      <p:sp>
        <p:nvSpPr>
          <p:cNvPr id="2560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D1982A1-B940-4B36-B5FE-2413658BFC50}" type="slidenum">
              <a:rPr lang="en-GB" altLang="en-US" sz="1200">
                <a:latin typeface="Calibri" panose="020F0502020204030204" pitchFamily="34" charset="0"/>
                <a:cs typeface="Arial" panose="020B0604020202020204" pitchFamily="34" charset="0"/>
              </a:rPr>
              <a:pPr eaLnBrk="1" hangingPunct="1"/>
              <a:t>6</a:t>
            </a:fld>
            <a:endParaRPr lang="en-GB" altLang="en-US" sz="12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3939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6BA33AE-F8A3-4A94-887C-685A7F027A90}" type="slidenum">
              <a:rPr lang="en-US" altLang="en-US" sz="1200"/>
              <a:pPr/>
              <a:t>7</a:t>
            </a:fld>
            <a:endParaRPr lang="en-US" altLang="en-US" sz="1200"/>
          </a:p>
        </p:txBody>
      </p:sp>
      <p:sp>
        <p:nvSpPr>
          <p:cNvPr id="184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65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85346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873F7AB-5E60-4528-AB44-9E8C2D50AD34}" type="slidenum">
              <a:rPr lang="en-US" altLang="en-US" sz="1200"/>
              <a:pPr/>
              <a:t>8</a:t>
            </a:fld>
            <a:endParaRPr lang="en-US" altLang="en-US" sz="1200"/>
          </a:p>
        </p:txBody>
      </p:sp>
      <p:sp>
        <p:nvSpPr>
          <p:cNvPr id="204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969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78438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A3DFBF2-32F9-4229-AF2A-376AFC2DD0F7}" type="slidenum">
              <a:rPr lang="en-US" altLang="en-US" sz="1200"/>
              <a:pPr/>
              <a:t>9</a:t>
            </a:fld>
            <a:endParaRPr lang="en-US" altLang="en-US" sz="1200"/>
          </a:p>
        </p:txBody>
      </p:sp>
      <p:sp>
        <p:nvSpPr>
          <p:cNvPr id="327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098490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99E2EAA-67C1-45E1-9485-C88F6B70A21F}" type="slidenum">
              <a:rPr lang="en-US" altLang="en-US" sz="1200"/>
              <a:pPr/>
              <a:t>10</a:t>
            </a:fld>
            <a:endParaRPr lang="en-US" altLang="en-US" sz="1200"/>
          </a:p>
        </p:txBody>
      </p:sp>
      <p:sp>
        <p:nvSpPr>
          <p:cNvPr id="225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795"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00572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5 Nations, London, Jan. 2018</a:t>
            </a:r>
          </a:p>
        </p:txBody>
      </p:sp>
      <p:sp>
        <p:nvSpPr>
          <p:cNvPr id="6" name="Rectangle 6"/>
          <p:cNvSpPr>
            <a:spLocks noGrp="1" noChangeArrowheads="1"/>
          </p:cNvSpPr>
          <p:nvPr>
            <p:ph type="sldNum" sz="quarter" idx="12"/>
          </p:nvPr>
        </p:nvSpPr>
        <p:spPr>
          <a:ln/>
        </p:spPr>
        <p:txBody>
          <a:bodyPr/>
          <a:lstStyle>
            <a:lvl1pPr>
              <a:defRPr/>
            </a:lvl1pPr>
          </a:lstStyle>
          <a:p>
            <a:fld id="{72053474-FD25-439C-92F5-84FA671417CA}" type="slidenum">
              <a:rPr lang="en-US" altLang="en-US"/>
              <a:pPr/>
              <a:t>‹#›</a:t>
            </a:fld>
            <a:endParaRPr lang="en-US" altLang="en-US"/>
          </a:p>
        </p:txBody>
      </p:sp>
    </p:spTree>
    <p:extLst>
      <p:ext uri="{BB962C8B-B14F-4D97-AF65-F5344CB8AC3E}">
        <p14:creationId xmlns:p14="http://schemas.microsoft.com/office/powerpoint/2010/main" val="445545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5 Nations, London, Jan. 2018</a:t>
            </a:r>
          </a:p>
        </p:txBody>
      </p:sp>
      <p:sp>
        <p:nvSpPr>
          <p:cNvPr id="6" name="Rectangle 6"/>
          <p:cNvSpPr>
            <a:spLocks noGrp="1" noChangeArrowheads="1"/>
          </p:cNvSpPr>
          <p:nvPr>
            <p:ph type="sldNum" sz="quarter" idx="12"/>
          </p:nvPr>
        </p:nvSpPr>
        <p:spPr>
          <a:ln/>
        </p:spPr>
        <p:txBody>
          <a:bodyPr/>
          <a:lstStyle>
            <a:lvl1pPr>
              <a:defRPr/>
            </a:lvl1pPr>
          </a:lstStyle>
          <a:p>
            <a:fld id="{9182388C-48A1-4C4D-8877-CE621C0B6A8A}" type="slidenum">
              <a:rPr lang="en-US" altLang="en-US"/>
              <a:pPr/>
              <a:t>‹#›</a:t>
            </a:fld>
            <a:endParaRPr lang="en-US" altLang="en-US"/>
          </a:p>
        </p:txBody>
      </p:sp>
    </p:spTree>
    <p:extLst>
      <p:ext uri="{BB962C8B-B14F-4D97-AF65-F5344CB8AC3E}">
        <p14:creationId xmlns:p14="http://schemas.microsoft.com/office/powerpoint/2010/main" val="348881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5 Nations, London, Jan. 2018</a:t>
            </a:r>
          </a:p>
        </p:txBody>
      </p:sp>
      <p:sp>
        <p:nvSpPr>
          <p:cNvPr id="6" name="Rectangle 6"/>
          <p:cNvSpPr>
            <a:spLocks noGrp="1" noChangeArrowheads="1"/>
          </p:cNvSpPr>
          <p:nvPr>
            <p:ph type="sldNum" sz="quarter" idx="12"/>
          </p:nvPr>
        </p:nvSpPr>
        <p:spPr>
          <a:ln/>
        </p:spPr>
        <p:txBody>
          <a:bodyPr/>
          <a:lstStyle>
            <a:lvl1pPr>
              <a:defRPr/>
            </a:lvl1pPr>
          </a:lstStyle>
          <a:p>
            <a:fld id="{DBD20EFD-289F-4581-85C2-BA0DDB24C112}" type="slidenum">
              <a:rPr lang="en-US" altLang="en-US"/>
              <a:pPr/>
              <a:t>‹#›</a:t>
            </a:fld>
            <a:endParaRPr lang="en-US" altLang="en-US"/>
          </a:p>
        </p:txBody>
      </p:sp>
    </p:spTree>
    <p:extLst>
      <p:ext uri="{BB962C8B-B14F-4D97-AF65-F5344CB8AC3E}">
        <p14:creationId xmlns:p14="http://schemas.microsoft.com/office/powerpoint/2010/main" val="428556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5 Nations, London, Jan. 2018</a:t>
            </a:r>
          </a:p>
        </p:txBody>
      </p:sp>
      <p:sp>
        <p:nvSpPr>
          <p:cNvPr id="6" name="Rectangle 6"/>
          <p:cNvSpPr>
            <a:spLocks noGrp="1" noChangeArrowheads="1"/>
          </p:cNvSpPr>
          <p:nvPr>
            <p:ph type="sldNum" sz="quarter" idx="12"/>
          </p:nvPr>
        </p:nvSpPr>
        <p:spPr>
          <a:ln/>
        </p:spPr>
        <p:txBody>
          <a:bodyPr/>
          <a:lstStyle>
            <a:lvl1pPr>
              <a:defRPr/>
            </a:lvl1pPr>
          </a:lstStyle>
          <a:p>
            <a:fld id="{897AB505-35B3-4231-BD62-95C7A6D70EE0}" type="slidenum">
              <a:rPr lang="en-US" altLang="en-US"/>
              <a:pPr/>
              <a:t>‹#›</a:t>
            </a:fld>
            <a:endParaRPr lang="en-US" altLang="en-US"/>
          </a:p>
        </p:txBody>
      </p:sp>
    </p:spTree>
    <p:extLst>
      <p:ext uri="{BB962C8B-B14F-4D97-AF65-F5344CB8AC3E}">
        <p14:creationId xmlns:p14="http://schemas.microsoft.com/office/powerpoint/2010/main" val="177155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5 Nations, London, Jan. 2018</a:t>
            </a:r>
          </a:p>
        </p:txBody>
      </p:sp>
      <p:sp>
        <p:nvSpPr>
          <p:cNvPr id="6" name="Rectangle 6"/>
          <p:cNvSpPr>
            <a:spLocks noGrp="1" noChangeArrowheads="1"/>
          </p:cNvSpPr>
          <p:nvPr>
            <p:ph type="sldNum" sz="quarter" idx="12"/>
          </p:nvPr>
        </p:nvSpPr>
        <p:spPr>
          <a:ln/>
        </p:spPr>
        <p:txBody>
          <a:bodyPr/>
          <a:lstStyle>
            <a:lvl1pPr>
              <a:defRPr/>
            </a:lvl1pPr>
          </a:lstStyle>
          <a:p>
            <a:fld id="{79C7720C-1D45-4B3D-A37B-C91D60B43291}" type="slidenum">
              <a:rPr lang="en-US" altLang="en-US"/>
              <a:pPr/>
              <a:t>‹#›</a:t>
            </a:fld>
            <a:endParaRPr lang="en-US" altLang="en-US"/>
          </a:p>
        </p:txBody>
      </p:sp>
    </p:spTree>
    <p:extLst>
      <p:ext uri="{BB962C8B-B14F-4D97-AF65-F5344CB8AC3E}">
        <p14:creationId xmlns:p14="http://schemas.microsoft.com/office/powerpoint/2010/main" val="41148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5 Nations, London, Jan. 2018</a:t>
            </a:r>
          </a:p>
        </p:txBody>
      </p:sp>
      <p:sp>
        <p:nvSpPr>
          <p:cNvPr id="7" name="Rectangle 6"/>
          <p:cNvSpPr>
            <a:spLocks noGrp="1" noChangeArrowheads="1"/>
          </p:cNvSpPr>
          <p:nvPr>
            <p:ph type="sldNum" sz="quarter" idx="12"/>
          </p:nvPr>
        </p:nvSpPr>
        <p:spPr>
          <a:ln/>
        </p:spPr>
        <p:txBody>
          <a:bodyPr/>
          <a:lstStyle>
            <a:lvl1pPr>
              <a:defRPr/>
            </a:lvl1pPr>
          </a:lstStyle>
          <a:p>
            <a:fld id="{4D39E421-52B1-42A4-8B19-C6620A71AE37}" type="slidenum">
              <a:rPr lang="en-US" altLang="en-US"/>
              <a:pPr/>
              <a:t>‹#›</a:t>
            </a:fld>
            <a:endParaRPr lang="en-US" altLang="en-US"/>
          </a:p>
        </p:txBody>
      </p:sp>
    </p:spTree>
    <p:extLst>
      <p:ext uri="{BB962C8B-B14F-4D97-AF65-F5344CB8AC3E}">
        <p14:creationId xmlns:p14="http://schemas.microsoft.com/office/powerpoint/2010/main" val="279929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5 Nations, London, Jan. 2018</a:t>
            </a:r>
          </a:p>
        </p:txBody>
      </p:sp>
      <p:sp>
        <p:nvSpPr>
          <p:cNvPr id="9" name="Rectangle 6"/>
          <p:cNvSpPr>
            <a:spLocks noGrp="1" noChangeArrowheads="1"/>
          </p:cNvSpPr>
          <p:nvPr>
            <p:ph type="sldNum" sz="quarter" idx="12"/>
          </p:nvPr>
        </p:nvSpPr>
        <p:spPr>
          <a:ln/>
        </p:spPr>
        <p:txBody>
          <a:bodyPr/>
          <a:lstStyle>
            <a:lvl1pPr>
              <a:defRPr/>
            </a:lvl1pPr>
          </a:lstStyle>
          <a:p>
            <a:fld id="{15318BD2-734C-4CA2-B6B1-5E8A8BB83759}" type="slidenum">
              <a:rPr lang="en-US" altLang="en-US"/>
              <a:pPr/>
              <a:t>‹#›</a:t>
            </a:fld>
            <a:endParaRPr lang="en-US" altLang="en-US"/>
          </a:p>
        </p:txBody>
      </p:sp>
    </p:spTree>
    <p:extLst>
      <p:ext uri="{BB962C8B-B14F-4D97-AF65-F5344CB8AC3E}">
        <p14:creationId xmlns:p14="http://schemas.microsoft.com/office/powerpoint/2010/main" val="124625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5 Nations, London, Jan. 2018</a:t>
            </a:r>
          </a:p>
        </p:txBody>
      </p:sp>
      <p:sp>
        <p:nvSpPr>
          <p:cNvPr id="5" name="Rectangle 6"/>
          <p:cNvSpPr>
            <a:spLocks noGrp="1" noChangeArrowheads="1"/>
          </p:cNvSpPr>
          <p:nvPr>
            <p:ph type="sldNum" sz="quarter" idx="12"/>
          </p:nvPr>
        </p:nvSpPr>
        <p:spPr>
          <a:ln/>
        </p:spPr>
        <p:txBody>
          <a:bodyPr/>
          <a:lstStyle>
            <a:lvl1pPr>
              <a:defRPr/>
            </a:lvl1pPr>
          </a:lstStyle>
          <a:p>
            <a:fld id="{1484DAEC-FAFE-45EB-9B41-BCA5541B287E}" type="slidenum">
              <a:rPr lang="en-US" altLang="en-US"/>
              <a:pPr/>
              <a:t>‹#›</a:t>
            </a:fld>
            <a:endParaRPr lang="en-US" altLang="en-US"/>
          </a:p>
        </p:txBody>
      </p:sp>
    </p:spTree>
    <p:extLst>
      <p:ext uri="{BB962C8B-B14F-4D97-AF65-F5344CB8AC3E}">
        <p14:creationId xmlns:p14="http://schemas.microsoft.com/office/powerpoint/2010/main" val="1331675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5 Nations, London, Jan. 2018</a:t>
            </a:r>
          </a:p>
        </p:txBody>
      </p:sp>
      <p:sp>
        <p:nvSpPr>
          <p:cNvPr id="4" name="Rectangle 6"/>
          <p:cNvSpPr>
            <a:spLocks noGrp="1" noChangeArrowheads="1"/>
          </p:cNvSpPr>
          <p:nvPr>
            <p:ph type="sldNum" sz="quarter" idx="12"/>
          </p:nvPr>
        </p:nvSpPr>
        <p:spPr>
          <a:ln/>
        </p:spPr>
        <p:txBody>
          <a:bodyPr/>
          <a:lstStyle>
            <a:lvl1pPr>
              <a:defRPr/>
            </a:lvl1pPr>
          </a:lstStyle>
          <a:p>
            <a:fld id="{96D4F2CA-2483-46E8-B6AE-870875053898}" type="slidenum">
              <a:rPr lang="en-US" altLang="en-US"/>
              <a:pPr/>
              <a:t>‹#›</a:t>
            </a:fld>
            <a:endParaRPr lang="en-US" altLang="en-US"/>
          </a:p>
        </p:txBody>
      </p:sp>
    </p:spTree>
    <p:extLst>
      <p:ext uri="{BB962C8B-B14F-4D97-AF65-F5344CB8AC3E}">
        <p14:creationId xmlns:p14="http://schemas.microsoft.com/office/powerpoint/2010/main" val="1209390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5 Nations, London, Jan. 2018</a:t>
            </a:r>
          </a:p>
        </p:txBody>
      </p:sp>
      <p:sp>
        <p:nvSpPr>
          <p:cNvPr id="7" name="Rectangle 6"/>
          <p:cNvSpPr>
            <a:spLocks noGrp="1" noChangeArrowheads="1"/>
          </p:cNvSpPr>
          <p:nvPr>
            <p:ph type="sldNum" sz="quarter" idx="12"/>
          </p:nvPr>
        </p:nvSpPr>
        <p:spPr>
          <a:ln/>
        </p:spPr>
        <p:txBody>
          <a:bodyPr/>
          <a:lstStyle>
            <a:lvl1pPr>
              <a:defRPr/>
            </a:lvl1pPr>
          </a:lstStyle>
          <a:p>
            <a:fld id="{FE522BAD-D3E8-473E-B244-CA502CC23582}" type="slidenum">
              <a:rPr lang="en-US" altLang="en-US"/>
              <a:pPr/>
              <a:t>‹#›</a:t>
            </a:fld>
            <a:endParaRPr lang="en-US" altLang="en-US"/>
          </a:p>
        </p:txBody>
      </p:sp>
    </p:spTree>
    <p:extLst>
      <p:ext uri="{BB962C8B-B14F-4D97-AF65-F5344CB8AC3E}">
        <p14:creationId xmlns:p14="http://schemas.microsoft.com/office/powerpoint/2010/main" val="219452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5 Nations, London, Jan. 2018</a:t>
            </a:r>
          </a:p>
        </p:txBody>
      </p:sp>
      <p:sp>
        <p:nvSpPr>
          <p:cNvPr id="7" name="Rectangle 6"/>
          <p:cNvSpPr>
            <a:spLocks noGrp="1" noChangeArrowheads="1"/>
          </p:cNvSpPr>
          <p:nvPr>
            <p:ph type="sldNum" sz="quarter" idx="12"/>
          </p:nvPr>
        </p:nvSpPr>
        <p:spPr>
          <a:ln/>
        </p:spPr>
        <p:txBody>
          <a:bodyPr/>
          <a:lstStyle>
            <a:lvl1pPr>
              <a:defRPr/>
            </a:lvl1pPr>
          </a:lstStyle>
          <a:p>
            <a:fld id="{8EE88154-ECBA-4728-BB1A-9E4F22E7766E}" type="slidenum">
              <a:rPr lang="en-US" altLang="en-US"/>
              <a:pPr/>
              <a:t>‹#›</a:t>
            </a:fld>
            <a:endParaRPr lang="en-US" altLang="en-US"/>
          </a:p>
        </p:txBody>
      </p:sp>
    </p:spTree>
    <p:extLst>
      <p:ext uri="{BB962C8B-B14F-4D97-AF65-F5344CB8AC3E}">
        <p14:creationId xmlns:p14="http://schemas.microsoft.com/office/powerpoint/2010/main" val="1109948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r>
              <a:rPr lang="en-US"/>
              <a:t>5 Nations, London, Jan. 2018</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F35DCCC0-1BD9-4C32-A613-8BAEC7670BD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Microsoft_Excel_97-2003_Worksheet3.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Microsoft_Excel_97-2003_Worksheet1.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Microsoft_Excel_97-2003_Worksheet2.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oter Placeholder 4"/>
          <p:cNvSpPr>
            <a:spLocks noGrp="1"/>
          </p:cNvSpPr>
          <p:nvPr>
            <p:ph type="ftr" sz="quarter" idx="11"/>
          </p:nvPr>
        </p:nvSpPr>
        <p:spPr>
          <a:xfrm>
            <a:off x="645890" y="6381328"/>
            <a:ext cx="8350696" cy="32427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400" dirty="0" smtClean="0"/>
              <a:t>Henry </a:t>
            </a:r>
            <a:r>
              <a:rPr lang="en-US" altLang="en-US" sz="1400" dirty="0" err="1" smtClean="0"/>
              <a:t>Maitles</a:t>
            </a:r>
            <a:r>
              <a:rPr lang="en-US" altLang="en-US" sz="1400" dirty="0" smtClean="0"/>
              <a:t>, Workshop Presenter, Five Nations Network Conference, London, England, January 2018</a:t>
            </a:r>
            <a:endParaRPr lang="en-US" altLang="en-US" sz="1400" dirty="0" smtClean="0"/>
          </a:p>
        </p:txBody>
      </p:sp>
      <p:sp>
        <p:nvSpPr>
          <p:cNvPr id="15362" name="Rectangle 2"/>
          <p:cNvSpPr>
            <a:spLocks noGrp="1" noChangeArrowheads="1"/>
          </p:cNvSpPr>
          <p:nvPr>
            <p:ph type="ctrTitle"/>
          </p:nvPr>
        </p:nvSpPr>
        <p:spPr>
          <a:xfrm>
            <a:off x="649288" y="1414952"/>
            <a:ext cx="7772400" cy="2094520"/>
          </a:xfrm>
        </p:spPr>
        <p:txBody>
          <a:bodyPr/>
          <a:lstStyle/>
          <a:p>
            <a:pPr algn="l" eaLnBrk="1" hangingPunct="1"/>
            <a:r>
              <a:rPr lang="en-GB" altLang="en-US" sz="2400" b="1" dirty="0" smtClean="0">
                <a:solidFill>
                  <a:schemeClr val="tx1"/>
                </a:solidFill>
              </a:rPr>
              <a:t>Better Values? Better Attitudes?: a case study of the impact of an innovative approach to teaching and learning about citizenship in a secondary (high) school and its associated primaries in the West of Scotland</a:t>
            </a:r>
            <a:r>
              <a:rPr lang="en-GB" altLang="en-US" sz="2400" b="1" dirty="0" smtClean="0">
                <a:solidFill>
                  <a:schemeClr val="tx1"/>
                </a:solidFill>
              </a:rPr>
              <a:t>.</a:t>
            </a:r>
            <a:endParaRPr lang="en-US" altLang="en-US" sz="2800" b="1" dirty="0" smtClean="0">
              <a:solidFill>
                <a:schemeClr val="tx1"/>
              </a:solidFill>
              <a:latin typeface="Times" panose="02020603050405020304" pitchFamily="18" charset="0"/>
            </a:endParaRPr>
          </a:p>
        </p:txBody>
      </p:sp>
      <p:sp>
        <p:nvSpPr>
          <p:cNvPr id="15363" name="Rectangle 3"/>
          <p:cNvSpPr>
            <a:spLocks noGrp="1" noChangeArrowheads="1"/>
          </p:cNvSpPr>
          <p:nvPr>
            <p:ph type="subTitle" idx="1"/>
          </p:nvPr>
        </p:nvSpPr>
        <p:spPr>
          <a:xfrm>
            <a:off x="685800" y="3886200"/>
            <a:ext cx="7735888" cy="1198984"/>
          </a:xfrm>
        </p:spPr>
        <p:txBody>
          <a:bodyPr/>
          <a:lstStyle/>
          <a:p>
            <a:pPr algn="l" eaLnBrk="1" hangingPunct="1"/>
            <a:r>
              <a:rPr lang="en-US" altLang="en-US" sz="2800" dirty="0" smtClean="0"/>
              <a:t>Henry </a:t>
            </a:r>
            <a:r>
              <a:rPr lang="en-US" altLang="en-US" sz="2800" dirty="0" err="1" smtClean="0"/>
              <a:t>Maitles</a:t>
            </a:r>
            <a:endParaRPr lang="en-US" altLang="en-US" sz="2800" dirty="0" smtClean="0"/>
          </a:p>
          <a:p>
            <a:pPr algn="l" eaLnBrk="1" hangingPunct="1"/>
            <a:r>
              <a:rPr lang="en-US" altLang="en-US" sz="2800" dirty="0" smtClean="0"/>
              <a:t>University of the West of Scotland</a:t>
            </a:r>
          </a:p>
        </p:txBody>
      </p:sp>
      <p:pic>
        <p:nvPicPr>
          <p:cNvPr id="15364"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476250"/>
            <a:ext cx="1905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altLang="en-US" sz="2400" b="1" smtClean="0">
                <a:solidFill>
                  <a:schemeClr val="tx1"/>
                </a:solidFill>
              </a:rPr>
              <a:t>Better Values? Better Attitudes?</a:t>
            </a:r>
            <a:r>
              <a:rPr lang="en-GB" altLang="en-US" sz="2800" b="1" smtClean="0">
                <a:solidFill>
                  <a:schemeClr val="tx1"/>
                </a:solidFill>
                <a:latin typeface="Times" panose="02020603050405020304" pitchFamily="18" charset="0"/>
              </a:rPr>
              <a:t>: </a:t>
            </a:r>
            <a:br>
              <a:rPr lang="en-GB" altLang="en-US" sz="2800" b="1" smtClean="0">
                <a:solidFill>
                  <a:schemeClr val="tx1"/>
                </a:solidFill>
                <a:latin typeface="Times" panose="02020603050405020304" pitchFamily="18" charset="0"/>
              </a:rPr>
            </a:br>
            <a:r>
              <a:rPr lang="en-GB" altLang="en-US" sz="2800" b="1" smtClean="0">
                <a:solidFill>
                  <a:schemeClr val="tx1"/>
                </a:solidFill>
                <a:latin typeface="Times" panose="02020603050405020304" pitchFamily="18" charset="0"/>
              </a:rPr>
              <a:t>Findings 4: </a:t>
            </a:r>
            <a:r>
              <a:rPr lang="en-GB" altLang="en-US" sz="2800" b="1" i="1" smtClean="0">
                <a:solidFill>
                  <a:schemeClr val="tx1"/>
                </a:solidFill>
                <a:latin typeface="Times" panose="02020603050405020304" pitchFamily="18" charset="0"/>
              </a:rPr>
              <a:t>Challenging Racism</a:t>
            </a:r>
            <a:endParaRPr lang="en-US" altLang="en-US" sz="2800" b="1" i="1" smtClean="0">
              <a:solidFill>
                <a:schemeClr val="tx1"/>
              </a:solidFill>
              <a:latin typeface="Times" panose="02020603050405020304" pitchFamily="18" charset="0"/>
            </a:endParaRPr>
          </a:p>
        </p:txBody>
      </p:sp>
      <p:graphicFrame>
        <p:nvGraphicFramePr>
          <p:cNvPr id="32771" name="Object 6"/>
          <p:cNvGraphicFramePr>
            <a:graphicFrameLocks noGrp="1" noChangeAspect="1"/>
          </p:cNvGraphicFramePr>
          <p:nvPr>
            <p:ph type="body" idx="1"/>
          </p:nvPr>
        </p:nvGraphicFramePr>
        <p:xfrm>
          <a:off x="1219200" y="1981200"/>
          <a:ext cx="6702425" cy="4114800"/>
        </p:xfrm>
        <a:graphic>
          <a:graphicData uri="http://schemas.openxmlformats.org/presentationml/2006/ole">
            <mc:AlternateContent xmlns:mc="http://schemas.openxmlformats.org/markup-compatibility/2006">
              <mc:Choice xmlns:v="urn:schemas-microsoft-com:vml" Requires="v">
                <p:oleObj spid="_x0000_s32776" name="Worksheet" r:id="rId4" imgW="9309100" imgH="5715000" progId="Excel.Sheet.8">
                  <p:embed/>
                </p:oleObj>
              </mc:Choice>
              <mc:Fallback>
                <p:oleObj name="Worksheet" r:id="rId4" imgW="9309100" imgH="5715000"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981200"/>
                        <a:ext cx="67024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altLang="en-US" sz="2400" b="1" smtClean="0">
                <a:solidFill>
                  <a:schemeClr val="tx1"/>
                </a:solidFill>
              </a:rPr>
              <a:t>Better Values? Better Attitudes?</a:t>
            </a:r>
            <a:r>
              <a:rPr lang="en-GB" altLang="en-US" sz="2800" b="1" smtClean="0">
                <a:solidFill>
                  <a:schemeClr val="tx1"/>
                </a:solidFill>
                <a:latin typeface="Times" panose="02020603050405020304" pitchFamily="18" charset="0"/>
              </a:rPr>
              <a:t>: </a:t>
            </a:r>
            <a:br>
              <a:rPr lang="en-GB" altLang="en-US" sz="2800" b="1" smtClean="0">
                <a:solidFill>
                  <a:schemeClr val="tx1"/>
                </a:solidFill>
                <a:latin typeface="Times" panose="02020603050405020304" pitchFamily="18" charset="0"/>
              </a:rPr>
            </a:br>
            <a:r>
              <a:rPr lang="en-GB" altLang="en-US" sz="2800" b="1" i="1" smtClean="0">
                <a:solidFill>
                  <a:schemeClr val="tx1"/>
                </a:solidFill>
                <a:latin typeface="Times" panose="02020603050405020304" pitchFamily="18" charset="0"/>
              </a:rPr>
              <a:t>Gender issues 1</a:t>
            </a:r>
            <a:endParaRPr lang="en-US" altLang="en-US" sz="2800" b="1" i="1" smtClean="0">
              <a:solidFill>
                <a:schemeClr val="tx1"/>
              </a:solidFill>
              <a:latin typeface="Times" panose="02020603050405020304" pitchFamily="18" charset="0"/>
            </a:endParaRPr>
          </a:p>
        </p:txBody>
      </p:sp>
      <p:graphicFrame>
        <p:nvGraphicFramePr>
          <p:cNvPr id="34819" name="Object 3"/>
          <p:cNvGraphicFramePr>
            <a:graphicFrameLocks noGrp="1" noChangeAspect="1"/>
          </p:cNvGraphicFramePr>
          <p:nvPr>
            <p:ph type="body" idx="1"/>
          </p:nvPr>
        </p:nvGraphicFramePr>
        <p:xfrm>
          <a:off x="1220788" y="1981200"/>
          <a:ext cx="6702425" cy="4114800"/>
        </p:xfrm>
        <a:graphic>
          <a:graphicData uri="http://schemas.openxmlformats.org/presentationml/2006/ole">
            <mc:AlternateContent xmlns:mc="http://schemas.openxmlformats.org/markup-compatibility/2006">
              <mc:Choice xmlns:v="urn:schemas-microsoft-com:vml" Requires="v">
                <p:oleObj spid="_x0000_s34824" name="Worksheet" r:id="rId4" imgW="38785800" imgH="23812500" progId="Excel.Sheet.8">
                  <p:embed/>
                </p:oleObj>
              </mc:Choice>
              <mc:Fallback>
                <p:oleObj name="Worksheet" r:id="rId4" imgW="38785800" imgH="2381250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788" y="1981200"/>
                        <a:ext cx="67024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altLang="en-US" sz="2400" b="1" smtClean="0">
                <a:solidFill>
                  <a:schemeClr val="tx1"/>
                </a:solidFill>
              </a:rPr>
              <a:t>Better Values? Better Attitudes?</a:t>
            </a:r>
            <a:r>
              <a:rPr lang="en-GB" altLang="en-US" sz="2800" b="1" smtClean="0">
                <a:solidFill>
                  <a:schemeClr val="tx1"/>
                </a:solidFill>
                <a:latin typeface="Times" panose="02020603050405020304" pitchFamily="18" charset="0"/>
              </a:rPr>
              <a:t>: </a:t>
            </a:r>
            <a:br>
              <a:rPr lang="en-GB" altLang="en-US" sz="2800" b="1" smtClean="0">
                <a:solidFill>
                  <a:schemeClr val="tx1"/>
                </a:solidFill>
                <a:latin typeface="Times" panose="02020603050405020304" pitchFamily="18" charset="0"/>
              </a:rPr>
            </a:br>
            <a:r>
              <a:rPr lang="en-GB" altLang="en-US" sz="2800" b="1" i="1" smtClean="0">
                <a:solidFill>
                  <a:schemeClr val="tx1"/>
                </a:solidFill>
                <a:latin typeface="Times" panose="02020603050405020304" pitchFamily="18" charset="0"/>
              </a:rPr>
              <a:t>Gender issues 2</a:t>
            </a:r>
            <a:endParaRPr lang="en-US" altLang="en-US" sz="2800" b="1" i="1" smtClean="0">
              <a:solidFill>
                <a:schemeClr val="tx1"/>
              </a:solidFill>
              <a:latin typeface="Times" panose="02020603050405020304" pitchFamily="18" charset="0"/>
            </a:endParaRPr>
          </a:p>
        </p:txBody>
      </p:sp>
      <p:graphicFrame>
        <p:nvGraphicFramePr>
          <p:cNvPr id="36867" name="Object 4"/>
          <p:cNvGraphicFramePr>
            <a:graphicFrameLocks noGrp="1" noChangeAspect="1"/>
          </p:cNvGraphicFramePr>
          <p:nvPr>
            <p:ph type="body" idx="1"/>
          </p:nvPr>
        </p:nvGraphicFramePr>
        <p:xfrm>
          <a:off x="1220788" y="1981200"/>
          <a:ext cx="6702425" cy="4114800"/>
        </p:xfrm>
        <a:graphic>
          <a:graphicData uri="http://schemas.openxmlformats.org/presentationml/2006/ole">
            <mc:AlternateContent xmlns:mc="http://schemas.openxmlformats.org/markup-compatibility/2006">
              <mc:Choice xmlns:v="urn:schemas-microsoft-com:vml" Requires="v">
                <p:oleObj spid="_x0000_s36872" name="Worksheet" r:id="rId4" imgW="38785800" imgH="23812500" progId="Excel.Sheet.8">
                  <p:embed/>
                </p:oleObj>
              </mc:Choice>
              <mc:Fallback>
                <p:oleObj name="Worksheet" r:id="rId4" imgW="38785800" imgH="23812500"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788" y="1981200"/>
                        <a:ext cx="67024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altLang="en-US" sz="2400" b="1" smtClean="0">
                <a:solidFill>
                  <a:schemeClr val="tx1"/>
                </a:solidFill>
              </a:rPr>
              <a:t>Better Values? Better Attitudes?</a:t>
            </a:r>
            <a:r>
              <a:rPr lang="en-GB" altLang="en-US" sz="2800" b="1" smtClean="0">
                <a:solidFill>
                  <a:schemeClr val="tx1"/>
                </a:solidFill>
                <a:latin typeface="Times" panose="02020603050405020304" pitchFamily="18" charset="0"/>
              </a:rPr>
              <a:t>: </a:t>
            </a:r>
            <a:br>
              <a:rPr lang="en-GB" altLang="en-US" sz="2800" b="1" smtClean="0">
                <a:solidFill>
                  <a:schemeClr val="tx1"/>
                </a:solidFill>
                <a:latin typeface="Times" panose="02020603050405020304" pitchFamily="18" charset="0"/>
              </a:rPr>
            </a:br>
            <a:r>
              <a:rPr lang="en-GB" altLang="en-US" sz="2800" b="1" i="1" smtClean="0">
                <a:solidFill>
                  <a:schemeClr val="tx1"/>
                </a:solidFill>
                <a:latin typeface="Times" panose="02020603050405020304" pitchFamily="18" charset="0"/>
              </a:rPr>
              <a:t>Gender issues 3</a:t>
            </a:r>
            <a:endParaRPr lang="en-US" altLang="en-US" sz="2800" b="1" i="1" smtClean="0">
              <a:solidFill>
                <a:schemeClr val="tx1"/>
              </a:solidFill>
              <a:latin typeface="Times" panose="02020603050405020304" pitchFamily="18" charset="0"/>
            </a:endParaRPr>
          </a:p>
        </p:txBody>
      </p:sp>
      <p:graphicFrame>
        <p:nvGraphicFramePr>
          <p:cNvPr id="38915" name="Object 4"/>
          <p:cNvGraphicFramePr>
            <a:graphicFrameLocks noGrp="1" noChangeAspect="1"/>
          </p:cNvGraphicFramePr>
          <p:nvPr>
            <p:ph type="body" idx="1"/>
          </p:nvPr>
        </p:nvGraphicFramePr>
        <p:xfrm>
          <a:off x="1220788" y="1981200"/>
          <a:ext cx="6702425" cy="4114800"/>
        </p:xfrm>
        <a:graphic>
          <a:graphicData uri="http://schemas.openxmlformats.org/presentationml/2006/ole">
            <mc:AlternateContent xmlns:mc="http://schemas.openxmlformats.org/markup-compatibility/2006">
              <mc:Choice xmlns:v="urn:schemas-microsoft-com:vml" Requires="v">
                <p:oleObj spid="_x0000_s38920" name="Worksheet" r:id="rId4" imgW="38785800" imgH="23812500" progId="Excel.Sheet.8">
                  <p:embed/>
                </p:oleObj>
              </mc:Choice>
              <mc:Fallback>
                <p:oleObj name="Worksheet" r:id="rId4" imgW="38785800" imgH="23812500"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788" y="1981200"/>
                        <a:ext cx="67024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GB" altLang="en-US" sz="2400" b="1" smtClean="0">
                <a:solidFill>
                  <a:schemeClr val="tx1"/>
                </a:solidFill>
              </a:rPr>
              <a:t>Better Values? Better Attitudes?</a:t>
            </a:r>
            <a:r>
              <a:rPr lang="en-GB" altLang="en-US" sz="2800" b="1" smtClean="0">
                <a:solidFill>
                  <a:schemeClr val="tx1"/>
                </a:solidFill>
                <a:latin typeface="Times" panose="02020603050405020304" pitchFamily="18" charset="0"/>
              </a:rPr>
              <a:t>: </a:t>
            </a:r>
            <a:br>
              <a:rPr lang="en-GB" altLang="en-US" sz="2800" b="1" smtClean="0">
                <a:solidFill>
                  <a:schemeClr val="tx1"/>
                </a:solidFill>
                <a:latin typeface="Times" panose="02020603050405020304" pitchFamily="18" charset="0"/>
              </a:rPr>
            </a:br>
            <a:r>
              <a:rPr lang="en-GB" altLang="en-US" sz="2800" b="1" i="1" smtClean="0">
                <a:solidFill>
                  <a:schemeClr val="tx1"/>
                </a:solidFill>
                <a:latin typeface="Times" panose="02020603050405020304" pitchFamily="18" charset="0"/>
              </a:rPr>
              <a:t>Gender issues 4</a:t>
            </a:r>
            <a:endParaRPr lang="en-US" altLang="en-US" sz="2800" b="1" i="1" smtClean="0">
              <a:solidFill>
                <a:schemeClr val="tx1"/>
              </a:solidFill>
              <a:latin typeface="Times" panose="02020603050405020304" pitchFamily="18" charset="0"/>
            </a:endParaRPr>
          </a:p>
        </p:txBody>
      </p:sp>
      <p:graphicFrame>
        <p:nvGraphicFramePr>
          <p:cNvPr id="40963" name="Object 3"/>
          <p:cNvGraphicFramePr>
            <a:graphicFrameLocks noGrp="1" noChangeAspect="1"/>
          </p:cNvGraphicFramePr>
          <p:nvPr>
            <p:ph type="body" idx="1"/>
          </p:nvPr>
        </p:nvGraphicFramePr>
        <p:xfrm>
          <a:off x="1220788" y="1981200"/>
          <a:ext cx="6702425" cy="4114800"/>
        </p:xfrm>
        <a:graphic>
          <a:graphicData uri="http://schemas.openxmlformats.org/presentationml/2006/ole">
            <mc:AlternateContent xmlns:mc="http://schemas.openxmlformats.org/markup-compatibility/2006">
              <mc:Choice xmlns:v="urn:schemas-microsoft-com:vml" Requires="v">
                <p:oleObj spid="_x0000_s40968" name="Worksheet" r:id="rId4" imgW="38785800" imgH="23812500" progId="Excel.Sheet.8">
                  <p:embed/>
                </p:oleObj>
              </mc:Choice>
              <mc:Fallback>
                <p:oleObj name="Worksheet" r:id="rId4" imgW="38785800" imgH="2381250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788" y="1981200"/>
                        <a:ext cx="67024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GB" altLang="en-US" sz="3600" b="1" smtClean="0">
                <a:solidFill>
                  <a:schemeClr val="tx1"/>
                </a:solidFill>
                <a:latin typeface="Times" panose="02020603050405020304" pitchFamily="18" charset="0"/>
              </a:rPr>
              <a:t>Better Values? Better Attitudes?</a:t>
            </a:r>
            <a:br>
              <a:rPr lang="en-GB" altLang="en-US" sz="3600" b="1" smtClean="0">
                <a:solidFill>
                  <a:schemeClr val="tx1"/>
                </a:solidFill>
                <a:latin typeface="Times" panose="02020603050405020304" pitchFamily="18" charset="0"/>
              </a:rPr>
            </a:br>
            <a:r>
              <a:rPr lang="en-GB" altLang="en-US" sz="3600" b="1" i="1" smtClean="0">
                <a:solidFill>
                  <a:schemeClr val="tx1"/>
                </a:solidFill>
                <a:latin typeface="Times" panose="02020603050405020304" pitchFamily="18" charset="0"/>
              </a:rPr>
              <a:t>Conclusions</a:t>
            </a:r>
            <a:endParaRPr lang="en-US" altLang="en-US" sz="3600" smtClean="0"/>
          </a:p>
        </p:txBody>
      </p:sp>
      <p:sp>
        <p:nvSpPr>
          <p:cNvPr id="3" name="Content Placeholder 2"/>
          <p:cNvSpPr>
            <a:spLocks noGrp="1"/>
          </p:cNvSpPr>
          <p:nvPr>
            <p:ph idx="1"/>
          </p:nvPr>
        </p:nvSpPr>
        <p:spPr/>
        <p:txBody>
          <a:bodyPr/>
          <a:lstStyle/>
          <a:p>
            <a:pPr eaLnBrk="1" hangingPunct="1"/>
            <a:r>
              <a:rPr lang="en-US" altLang="en-US" sz="2000" smtClean="0">
                <a:solidFill>
                  <a:srgbClr val="000000"/>
                </a:solidFill>
                <a:latin typeface="Times New Roman" panose="02020603050405020304" pitchFamily="18" charset="0"/>
              </a:rPr>
              <a:t>Overall, there is evidence of a general improvement in values and attitudes after the pupils undertook the initiative;</a:t>
            </a:r>
          </a:p>
          <a:p>
            <a:pPr eaLnBrk="1" hangingPunct="1">
              <a:buFontTx/>
              <a:buNone/>
            </a:pPr>
            <a:endParaRPr lang="en-US" altLang="en-US" sz="2000" smtClean="0">
              <a:solidFill>
                <a:srgbClr val="000000"/>
              </a:solidFill>
              <a:latin typeface="Times New Roman" panose="02020603050405020304" pitchFamily="18" charset="0"/>
            </a:endParaRPr>
          </a:p>
          <a:p>
            <a:pPr eaLnBrk="1" hangingPunct="1"/>
            <a:r>
              <a:rPr lang="en-US" altLang="en-US" sz="2000" smtClean="0">
                <a:solidFill>
                  <a:srgbClr val="000000"/>
                </a:solidFill>
                <a:latin typeface="Times New Roman" panose="02020603050405020304" pitchFamily="18" charset="0"/>
              </a:rPr>
              <a:t>The two areas that may need some examination in terms of overall strategy are attitudes towards English people and gay people. Negative attitudes towards both are problematic and may not be challenged in away that other aspects of discrimination are;</a:t>
            </a:r>
          </a:p>
          <a:p>
            <a:pPr eaLnBrk="1" hangingPunct="1">
              <a:buFontTx/>
              <a:buNone/>
            </a:pPr>
            <a:endParaRPr lang="en-US" altLang="en-US" sz="2000" smtClean="0">
              <a:solidFill>
                <a:srgbClr val="000000"/>
              </a:solidFill>
              <a:latin typeface="Times New Roman" panose="02020603050405020304" pitchFamily="18" charset="0"/>
            </a:endParaRPr>
          </a:p>
          <a:p>
            <a:pPr eaLnBrk="1" hangingPunct="1"/>
            <a:r>
              <a:rPr lang="en-US" altLang="en-US" sz="2000" smtClean="0">
                <a:solidFill>
                  <a:srgbClr val="000000"/>
                </a:solidFill>
                <a:latin typeface="Times New Roman" panose="02020603050405020304" pitchFamily="18" charset="0"/>
              </a:rPr>
              <a:t>The gender issues are perhaps predictable from previous research from other places but are nonetheless stark. There is going to be no easy way to deal with this. Girls in this sample are not only outperforming boys academically but are displaying a more balanced and sophisticated social outlook in general.</a:t>
            </a: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684213" y="188913"/>
            <a:ext cx="7772400" cy="1143000"/>
          </a:xfrm>
        </p:spPr>
        <p:txBody>
          <a:bodyPr anchor="b"/>
          <a:lstStyle/>
          <a:p>
            <a:pPr eaLnBrk="1" hangingPunct="1"/>
            <a:r>
              <a:rPr lang="en-GB" altLang="en-US" sz="3200" smtClean="0">
                <a:ea typeface="Osaka" charset="-128"/>
              </a:rPr>
              <a:t>THE PURPOSE OF THE PROGRAMME</a:t>
            </a:r>
          </a:p>
        </p:txBody>
      </p:sp>
      <p:sp>
        <p:nvSpPr>
          <p:cNvPr id="3" name="Content Placeholder 2"/>
          <p:cNvSpPr>
            <a:spLocks noGrp="1"/>
          </p:cNvSpPr>
          <p:nvPr>
            <p:ph sz="quarter" idx="4294967295"/>
          </p:nvPr>
        </p:nvSpPr>
        <p:spPr>
          <a:xfrm>
            <a:off x="457200" y="1600200"/>
            <a:ext cx="7467600" cy="5472113"/>
          </a:xfrm>
        </p:spPr>
        <p:txBody>
          <a:bodyPr/>
          <a:lstStyle/>
          <a:p>
            <a:pPr algn="ctr" eaLnBrk="1" hangingPunct="1">
              <a:lnSpc>
                <a:spcPct val="80000"/>
              </a:lnSpc>
              <a:buFontTx/>
              <a:buNone/>
            </a:pPr>
            <a:r>
              <a:rPr lang="en-GB" altLang="en-US" sz="2800" i="1" dirty="0" smtClean="0">
                <a:latin typeface="Times New Roman" panose="02020603050405020304" pitchFamily="18" charset="0"/>
                <a:ea typeface="Osaka" charset="-128"/>
              </a:rPr>
              <a:t>	“If we do not learn from our mistakes, how can we prevent them from happening again?”</a:t>
            </a:r>
          </a:p>
          <a:p>
            <a:pPr eaLnBrk="1" hangingPunct="1">
              <a:lnSpc>
                <a:spcPct val="80000"/>
              </a:lnSpc>
            </a:pPr>
            <a:endParaRPr lang="en-GB" altLang="en-US" sz="2800" dirty="0" smtClean="0">
              <a:latin typeface="Times New Roman" panose="02020603050405020304" pitchFamily="18" charset="0"/>
              <a:ea typeface="Osaka" charset="-128"/>
            </a:endParaRPr>
          </a:p>
          <a:p>
            <a:pPr eaLnBrk="1" hangingPunct="1">
              <a:lnSpc>
                <a:spcPct val="80000"/>
              </a:lnSpc>
            </a:pPr>
            <a:endParaRPr lang="en-GB" altLang="en-US" sz="2800" dirty="0" smtClean="0">
              <a:latin typeface="Times New Roman" panose="02020603050405020304" pitchFamily="18" charset="0"/>
              <a:ea typeface="Osaka" charset="-128"/>
            </a:endParaRPr>
          </a:p>
          <a:p>
            <a:pPr eaLnBrk="1" hangingPunct="1">
              <a:lnSpc>
                <a:spcPct val="80000"/>
              </a:lnSpc>
              <a:buFontTx/>
              <a:buNone/>
            </a:pPr>
            <a:endParaRPr lang="en-GB" altLang="en-US" sz="2800" dirty="0" smtClean="0">
              <a:latin typeface="Times New Roman" panose="02020603050405020304" pitchFamily="18" charset="0"/>
              <a:ea typeface="Osaka" charset="-128"/>
            </a:endParaRPr>
          </a:p>
          <a:p>
            <a:pPr eaLnBrk="1" hangingPunct="1">
              <a:lnSpc>
                <a:spcPct val="80000"/>
              </a:lnSpc>
              <a:buFontTx/>
              <a:buNone/>
            </a:pPr>
            <a:endParaRPr lang="en-GB" altLang="en-US" sz="2800" dirty="0" smtClean="0">
              <a:latin typeface="Times New Roman" panose="02020603050405020304" pitchFamily="18" charset="0"/>
              <a:ea typeface="Osaka" charset="-128"/>
            </a:endParaRPr>
          </a:p>
          <a:p>
            <a:pPr eaLnBrk="1" hangingPunct="1">
              <a:lnSpc>
                <a:spcPct val="80000"/>
              </a:lnSpc>
            </a:pPr>
            <a:endParaRPr lang="en-GB" altLang="en-US" sz="2800" dirty="0" smtClean="0">
              <a:latin typeface="Times New Roman" panose="02020603050405020304" pitchFamily="18" charset="0"/>
              <a:ea typeface="Osaka" charset="-128"/>
            </a:endParaRPr>
          </a:p>
          <a:p>
            <a:pPr eaLnBrk="1" hangingPunct="1">
              <a:lnSpc>
                <a:spcPct val="80000"/>
              </a:lnSpc>
              <a:buFontTx/>
              <a:buNone/>
            </a:pPr>
            <a:endParaRPr lang="en-GB" altLang="en-US" sz="2800" dirty="0" smtClean="0">
              <a:latin typeface="Times New Roman" panose="02020603050405020304" pitchFamily="18" charset="0"/>
              <a:ea typeface="Osaka" charset="-128"/>
            </a:endParaRPr>
          </a:p>
          <a:p>
            <a:pPr eaLnBrk="1" hangingPunct="1">
              <a:lnSpc>
                <a:spcPct val="80000"/>
              </a:lnSpc>
            </a:pPr>
            <a:r>
              <a:rPr lang="en-GB" altLang="en-US" sz="2400" dirty="0" smtClean="0">
                <a:latin typeface="Times New Roman" panose="02020603050405020304" pitchFamily="18" charset="0"/>
                <a:ea typeface="Osaka" charset="-128"/>
              </a:rPr>
              <a:t>The aim of the programme was to educate young people about human rights, respect, racism and how genocides can occur and what can be done to prevent this from happening again.</a:t>
            </a:r>
            <a:endParaRPr lang="en-GB" altLang="en-US" sz="2800" dirty="0" smtClean="0">
              <a:latin typeface="Times New Roman" panose="02020603050405020304" pitchFamily="18" charset="0"/>
              <a:ea typeface="Osaka" charset="-128"/>
            </a:endParaRPr>
          </a:p>
          <a:p>
            <a:pPr eaLnBrk="1" hangingPunct="1">
              <a:lnSpc>
                <a:spcPct val="80000"/>
              </a:lnSpc>
            </a:pPr>
            <a:endParaRPr lang="en-GB" altLang="en-US" sz="2800" dirty="0" smtClean="0">
              <a:ea typeface="Osaka" charset="-128"/>
            </a:endParaRPr>
          </a:p>
          <a:p>
            <a:pPr eaLnBrk="1" hangingPunct="1">
              <a:lnSpc>
                <a:spcPct val="80000"/>
              </a:lnSpc>
              <a:buFontTx/>
              <a:buNone/>
            </a:pPr>
            <a:r>
              <a:rPr lang="en-GB" altLang="en-US" sz="2800" dirty="0" smtClean="0">
                <a:ea typeface="Osaka" charset="-128"/>
              </a:rPr>
              <a:t> </a:t>
            </a:r>
          </a:p>
        </p:txBody>
      </p:sp>
      <p:pic>
        <p:nvPicPr>
          <p:cNvPr id="9220" name="Picture 2" descr="H:\school stuff\Holocaust Day\IMG_0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514600"/>
            <a:ext cx="33575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220"/>
                                        </p:tgtEl>
                                        <p:attrNameLst>
                                          <p:attrName>style.visibility</p:attrName>
                                        </p:attrNameLst>
                                      </p:cBhvr>
                                      <p:to>
                                        <p:strVal val="visible"/>
                                      </p:to>
                                    </p:set>
                                    <p:animEffect transition="in" filter="blinds(horizontal)">
                                      <p:cBhvr>
                                        <p:cTn id="10" dur="500"/>
                                        <p:tgtEl>
                                          <p:spTgt spid="92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blinds(horizontal)">
                                      <p:cBhvr>
                                        <p:cTn id="1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sz="2400" b="1" smtClean="0">
                <a:solidFill>
                  <a:schemeClr val="tx1"/>
                </a:solidFill>
              </a:rPr>
              <a:t>Better Values? Better Attitudes?</a:t>
            </a:r>
            <a:r>
              <a:rPr lang="en-GB" altLang="en-US" sz="2800" b="1" smtClean="0">
                <a:solidFill>
                  <a:schemeClr val="tx1"/>
                </a:solidFill>
                <a:latin typeface="Times" panose="02020603050405020304" pitchFamily="18" charset="0"/>
              </a:rPr>
              <a:t/>
            </a:r>
            <a:br>
              <a:rPr lang="en-GB" altLang="en-US" sz="2800" b="1" smtClean="0">
                <a:solidFill>
                  <a:schemeClr val="tx1"/>
                </a:solidFill>
                <a:latin typeface="Times" panose="02020603050405020304" pitchFamily="18" charset="0"/>
              </a:rPr>
            </a:br>
            <a:r>
              <a:rPr lang="en-GB" altLang="en-US" sz="2800" b="1" i="1" smtClean="0">
                <a:latin typeface="Times" panose="02020603050405020304" pitchFamily="18" charset="0"/>
              </a:rPr>
              <a:t>Research Questions</a:t>
            </a:r>
            <a:endParaRPr lang="en-US" altLang="en-US" sz="2800" b="1" i="1" smtClean="0">
              <a:latin typeface="Times" panose="02020603050405020304" pitchFamily="18" charset="0"/>
            </a:endParaRPr>
          </a:p>
        </p:txBody>
      </p:sp>
      <p:sp>
        <p:nvSpPr>
          <p:cNvPr id="19459" name="Rectangle 3"/>
          <p:cNvSpPr>
            <a:spLocks noGrp="1" noChangeArrowheads="1"/>
          </p:cNvSpPr>
          <p:nvPr>
            <p:ph type="body" idx="1"/>
          </p:nvPr>
        </p:nvSpPr>
        <p:spPr/>
        <p:txBody>
          <a:bodyPr/>
          <a:lstStyle/>
          <a:p>
            <a:pPr eaLnBrk="1" hangingPunct="1"/>
            <a:endParaRPr lang="en-GB" altLang="en-US" smtClean="0">
              <a:latin typeface="Times" panose="02020603050405020304" pitchFamily="18" charset="0"/>
            </a:endParaRPr>
          </a:p>
          <a:p>
            <a:pPr eaLnBrk="1" hangingPunct="1"/>
            <a:endParaRPr lang="en-US" altLang="en-US" smtClean="0"/>
          </a:p>
        </p:txBody>
      </p:sp>
      <p:sp>
        <p:nvSpPr>
          <p:cNvPr id="19460" name="Rectangle 4"/>
          <p:cNvSpPr>
            <a:spLocks noChangeArrowheads="1"/>
          </p:cNvSpPr>
          <p:nvPr/>
        </p:nvSpPr>
        <p:spPr bwMode="auto">
          <a:xfrm>
            <a:off x="0" y="2286000"/>
            <a:ext cx="9126538"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2">
              <a:buFontTx/>
              <a:buChar char="•"/>
            </a:pPr>
            <a:r>
              <a:rPr lang="en-GB" altLang="en-US" sz="3200" dirty="0">
                <a:latin typeface="Times" panose="02020603050405020304" pitchFamily="18" charset="0"/>
              </a:rPr>
              <a:t>Examine the programme of citizenship </a:t>
            </a:r>
          </a:p>
          <a:p>
            <a:pPr lvl="2"/>
            <a:r>
              <a:rPr lang="en-GB" altLang="en-US" sz="3200" dirty="0">
                <a:latin typeface="Times" panose="02020603050405020304" pitchFamily="18" charset="0"/>
              </a:rPr>
              <a:t>learning put in place;</a:t>
            </a:r>
          </a:p>
          <a:p>
            <a:pPr lvl="2"/>
            <a:endParaRPr lang="en-GB" altLang="en-US" sz="3200" dirty="0">
              <a:latin typeface="Times" panose="02020603050405020304" pitchFamily="18" charset="0"/>
            </a:endParaRPr>
          </a:p>
          <a:p>
            <a:pPr lvl="2">
              <a:buFontTx/>
              <a:buChar char="•"/>
            </a:pPr>
            <a:r>
              <a:rPr lang="en-GB" altLang="en-US" sz="3200" dirty="0">
                <a:latin typeface="Times" panose="02020603050405020304" pitchFamily="18" charset="0"/>
              </a:rPr>
              <a:t>Is there an impact </a:t>
            </a:r>
            <a:r>
              <a:rPr lang="en-GB" altLang="en-US" sz="3200" dirty="0"/>
              <a:t>–</a:t>
            </a:r>
            <a:r>
              <a:rPr lang="en-GB" altLang="en-US" sz="3200" dirty="0">
                <a:latin typeface="Times" panose="02020603050405020304" pitchFamily="18" charset="0"/>
              </a:rPr>
              <a:t> in this instance short term --</a:t>
            </a:r>
          </a:p>
          <a:p>
            <a:pPr lvl="2"/>
            <a:r>
              <a:rPr lang="en-GB" altLang="en-US" sz="3200" dirty="0">
                <a:latin typeface="Times" panose="02020603050405020304" pitchFamily="18" charset="0"/>
              </a:rPr>
              <a:t>in promoting positive values and attitudes, </a:t>
            </a:r>
          </a:p>
          <a:p>
            <a:pPr lvl="2"/>
            <a:r>
              <a:rPr lang="en-GB" altLang="en-US" sz="3200" dirty="0" err="1">
                <a:latin typeface="Times" panose="02020603050405020304" pitchFamily="18" charset="0"/>
              </a:rPr>
              <a:t>outwith</a:t>
            </a:r>
            <a:r>
              <a:rPr lang="en-GB" altLang="en-US" sz="3200" dirty="0">
                <a:latin typeface="Times" panose="02020603050405020304" pitchFamily="18" charset="0"/>
              </a:rPr>
              <a:t> the traditional structures of learning?</a:t>
            </a:r>
          </a:p>
          <a:p>
            <a:pPr lvl="2"/>
            <a:endParaRPr lang="en-GB" altLang="en-US" sz="3200" dirty="0">
              <a:latin typeface="Times" panose="02020603050405020304" pitchFamily="18" charset="0"/>
            </a:endParaRPr>
          </a:p>
          <a:p>
            <a:pPr lvl="2">
              <a:buFontTx/>
              <a:buChar char="•"/>
            </a:pPr>
            <a:r>
              <a:rPr lang="en-GB" altLang="en-US" sz="3200" dirty="0">
                <a:latin typeface="Times" panose="02020603050405020304" pitchFamily="18" charset="0"/>
              </a:rPr>
              <a:t>A gender factor?</a:t>
            </a:r>
            <a:r>
              <a:rPr lang="en-GB" altLang="en-US" dirty="0">
                <a:latin typeface="Times" panose="02020603050405020304" pitchFamily="18" charset="0"/>
              </a:rPr>
              <a:t> </a:t>
            </a:r>
          </a:p>
          <a:p>
            <a:endParaRPr lang="en-US"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ltLang="en-US" sz="2400" b="1" smtClean="0">
                <a:solidFill>
                  <a:schemeClr val="tx1"/>
                </a:solidFill>
              </a:rPr>
              <a:t>Better Values? Better Attitudes?</a:t>
            </a:r>
            <a:r>
              <a:rPr lang="en-GB" altLang="en-US" sz="2800" b="1" smtClean="0">
                <a:solidFill>
                  <a:schemeClr val="tx1"/>
                </a:solidFill>
                <a:latin typeface="Times" panose="02020603050405020304" pitchFamily="18" charset="0"/>
              </a:rPr>
              <a:t>: </a:t>
            </a:r>
            <a:r>
              <a:rPr lang="en-GB" altLang="en-US" sz="2800" b="1" i="1" smtClean="0">
                <a:solidFill>
                  <a:schemeClr val="tx1"/>
                </a:solidFill>
                <a:latin typeface="Times" panose="02020603050405020304" pitchFamily="18" charset="0"/>
              </a:rPr>
              <a:t>The Programme</a:t>
            </a:r>
            <a:endParaRPr lang="en-US" altLang="en-US" sz="2800" b="1" i="1" smtClean="0">
              <a:solidFill>
                <a:schemeClr val="tx1"/>
              </a:solidFill>
              <a:latin typeface="Times" panose="02020603050405020304" pitchFamily="18" charset="0"/>
            </a:endParaRPr>
          </a:p>
        </p:txBody>
      </p:sp>
      <p:sp>
        <p:nvSpPr>
          <p:cNvPr id="21507" name="Rectangle 3"/>
          <p:cNvSpPr>
            <a:spLocks noGrp="1" noChangeArrowheads="1"/>
          </p:cNvSpPr>
          <p:nvPr>
            <p:ph type="body" idx="1"/>
          </p:nvPr>
        </p:nvSpPr>
        <p:spPr>
          <a:xfrm>
            <a:off x="684213" y="1700213"/>
            <a:ext cx="7772400" cy="4114800"/>
          </a:xfrm>
        </p:spPr>
        <p:txBody>
          <a:bodyPr/>
          <a:lstStyle/>
          <a:p>
            <a:pPr eaLnBrk="1" hangingPunct="1">
              <a:lnSpc>
                <a:spcPct val="90000"/>
              </a:lnSpc>
            </a:pPr>
            <a:r>
              <a:rPr lang="en-US" altLang="en-US" sz="2800" dirty="0" smtClean="0"/>
              <a:t>All S1 pupils + P7 associated primaries;</a:t>
            </a:r>
          </a:p>
          <a:p>
            <a:pPr eaLnBrk="1" hangingPunct="1">
              <a:lnSpc>
                <a:spcPct val="90000"/>
              </a:lnSpc>
            </a:pPr>
            <a:r>
              <a:rPr lang="en-US" altLang="en-US" sz="2800" dirty="0" smtClean="0"/>
              <a:t>All off timetable for 12 days;</a:t>
            </a:r>
          </a:p>
          <a:p>
            <a:pPr eaLnBrk="1" hangingPunct="1">
              <a:lnSpc>
                <a:spcPct val="90000"/>
              </a:lnSpc>
            </a:pPr>
            <a:r>
              <a:rPr lang="en-US" altLang="en-US" sz="2800" dirty="0" smtClean="0"/>
              <a:t>Active learning at its core;</a:t>
            </a:r>
          </a:p>
          <a:p>
            <a:pPr eaLnBrk="1" hangingPunct="1">
              <a:lnSpc>
                <a:spcPct val="90000"/>
              </a:lnSpc>
            </a:pPr>
            <a:r>
              <a:rPr lang="en-US" altLang="en-US" sz="2800" dirty="0" smtClean="0"/>
              <a:t>Days 1-2: </a:t>
            </a:r>
            <a:r>
              <a:rPr lang="ja-JP" altLang="en-US" sz="2800" dirty="0" smtClean="0"/>
              <a:t>‘</a:t>
            </a:r>
            <a:r>
              <a:rPr lang="en-GB" altLang="ja-JP" sz="2800" dirty="0" smtClean="0"/>
              <a:t>what does it mean to be human?</a:t>
            </a:r>
            <a:r>
              <a:rPr lang="ja-JP" altLang="en-US" sz="2800" dirty="0" smtClean="0"/>
              <a:t>’</a:t>
            </a:r>
            <a:r>
              <a:rPr lang="en-US" altLang="ja-JP" sz="2800" dirty="0" smtClean="0"/>
              <a:t>;</a:t>
            </a:r>
          </a:p>
          <a:p>
            <a:pPr eaLnBrk="1" hangingPunct="1">
              <a:lnSpc>
                <a:spcPct val="90000"/>
              </a:lnSpc>
            </a:pPr>
            <a:r>
              <a:rPr lang="en-US" altLang="en-US" sz="2800" dirty="0" smtClean="0"/>
              <a:t>Days 3-6: </a:t>
            </a:r>
            <a:r>
              <a:rPr lang="ja-JP" altLang="en-US" sz="2800" dirty="0" smtClean="0"/>
              <a:t>‘</a:t>
            </a:r>
            <a:r>
              <a:rPr lang="en-GB" altLang="ja-JP" sz="2800" dirty="0" smtClean="0"/>
              <a:t>Human Rights workshops</a:t>
            </a:r>
            <a:r>
              <a:rPr lang="ja-JP" altLang="en-US" sz="2800" dirty="0" smtClean="0"/>
              <a:t>’</a:t>
            </a:r>
            <a:r>
              <a:rPr lang="en-US" altLang="ja-JP" sz="2800" dirty="0" smtClean="0"/>
              <a:t>;</a:t>
            </a:r>
          </a:p>
          <a:p>
            <a:pPr eaLnBrk="1" hangingPunct="1">
              <a:lnSpc>
                <a:spcPct val="90000"/>
              </a:lnSpc>
            </a:pPr>
            <a:r>
              <a:rPr lang="en-US" altLang="en-US" sz="2800" dirty="0" smtClean="0"/>
              <a:t>Day 7-8: UNICEF ‘rights respecting school’ activities;</a:t>
            </a:r>
          </a:p>
          <a:p>
            <a:pPr eaLnBrk="1" hangingPunct="1">
              <a:lnSpc>
                <a:spcPct val="90000"/>
              </a:lnSpc>
            </a:pPr>
            <a:r>
              <a:rPr lang="en-US" altLang="en-US" sz="2800" dirty="0" smtClean="0"/>
              <a:t>Days 9-10: trips and workshops outside school relating to Scotland, diversity and racism;</a:t>
            </a:r>
          </a:p>
          <a:p>
            <a:pPr eaLnBrk="1" hangingPunct="1">
              <a:lnSpc>
                <a:spcPct val="90000"/>
              </a:lnSpc>
            </a:pPr>
            <a:r>
              <a:rPr lang="en-US" altLang="en-US" sz="2800" dirty="0" smtClean="0"/>
              <a:t>Days 11-12: Holocaust and Genocide.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p:txBody>
          <a:bodyPr anchor="b"/>
          <a:lstStyle/>
          <a:p>
            <a:pPr algn="l" eaLnBrk="1" hangingPunct="1"/>
            <a:r>
              <a:rPr lang="en-GB" altLang="en-US" smtClean="0">
                <a:ea typeface="Osaka" charset="-128"/>
              </a:rPr>
              <a:t>The Two Genocide days</a:t>
            </a:r>
          </a:p>
        </p:txBody>
      </p:sp>
      <p:sp>
        <p:nvSpPr>
          <p:cNvPr id="3" name="Content Placeholder 2"/>
          <p:cNvSpPr>
            <a:spLocks noGrp="1"/>
          </p:cNvSpPr>
          <p:nvPr>
            <p:ph sz="quarter" idx="4294967295"/>
          </p:nvPr>
        </p:nvSpPr>
        <p:spPr>
          <a:xfrm>
            <a:off x="685800" y="4443412"/>
            <a:ext cx="7467600" cy="2094547"/>
          </a:xfrm>
        </p:spPr>
        <p:txBody>
          <a:bodyPr/>
          <a:lstStyle/>
          <a:p>
            <a:pPr algn="just" eaLnBrk="1" hangingPunct="1">
              <a:lnSpc>
                <a:spcPct val="60000"/>
              </a:lnSpc>
            </a:pPr>
            <a:r>
              <a:rPr lang="en-GB" altLang="en-US" sz="2800" dirty="0" smtClean="0">
                <a:latin typeface="Times New Roman" panose="02020603050405020304" pitchFamily="18" charset="0"/>
                <a:ea typeface="Osaka" charset="-128"/>
              </a:rPr>
              <a:t>The </a:t>
            </a:r>
            <a:r>
              <a:rPr lang="en-GB" altLang="en-US" sz="2800" dirty="0" smtClean="0">
                <a:latin typeface="Times New Roman" panose="02020603050405020304" pitchFamily="18" charset="0"/>
                <a:ea typeface="Osaka" charset="-128"/>
              </a:rPr>
              <a:t>students progressed through a series of workshops during the course of the days.</a:t>
            </a:r>
          </a:p>
          <a:p>
            <a:pPr algn="just" eaLnBrk="1" hangingPunct="1">
              <a:lnSpc>
                <a:spcPct val="60000"/>
              </a:lnSpc>
              <a:buFontTx/>
              <a:buNone/>
            </a:pPr>
            <a:endParaRPr lang="en-GB" altLang="en-US" sz="2800" dirty="0" smtClean="0">
              <a:latin typeface="Times New Roman" panose="02020603050405020304" pitchFamily="18" charset="0"/>
              <a:ea typeface="Osaka" charset="-128"/>
            </a:endParaRPr>
          </a:p>
          <a:p>
            <a:pPr eaLnBrk="1" hangingPunct="1">
              <a:lnSpc>
                <a:spcPct val="60000"/>
              </a:lnSpc>
            </a:pPr>
            <a:r>
              <a:rPr lang="en-GB" altLang="en-US" sz="2800" dirty="0" smtClean="0">
                <a:latin typeface="Times New Roman" panose="02020603050405020304" pitchFamily="18" charset="0"/>
                <a:ea typeface="Osaka" charset="-128"/>
              </a:rPr>
              <a:t>The workshops focused on the Holocaust, the stages of genocide, the Rwandan genocide, Anne Frank, and the S5/S6 trip to Auschwitz.</a:t>
            </a:r>
          </a:p>
        </p:txBody>
      </p:sp>
      <p:pic>
        <p:nvPicPr>
          <p:cNvPr id="22531" name="Picture 2" descr="H:\school stuff\Holocaust Day\IMG_02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844675"/>
            <a:ext cx="3960813"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500063" y="357188"/>
            <a:ext cx="8215321" cy="2197100"/>
            <a:chOff x="500034" y="357165"/>
            <a:chExt cx="8215379" cy="2196719"/>
          </a:xfrm>
        </p:grpSpPr>
        <p:sp>
          <p:nvSpPr>
            <p:cNvPr id="7" name="Rounded Rectangle 6"/>
            <p:cNvSpPr/>
            <p:nvPr/>
          </p:nvSpPr>
          <p:spPr>
            <a:xfrm>
              <a:off x="3714753" y="371451"/>
              <a:ext cx="5000660" cy="857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entury Schoolbook" charset="0"/>
                  <a:cs typeface="Arial" charset="0"/>
                </a:rPr>
                <a:t>S6 pupils speaking about their trip to Auschwitz</a:t>
              </a:r>
              <a:endParaRPr lang="en-GB" dirty="0">
                <a:solidFill>
                  <a:srgbClr val="FFFFFF"/>
                </a:solidFill>
                <a:latin typeface="Century Schoolbook" charset="0"/>
                <a:cs typeface="Arial" charset="0"/>
              </a:endParaRPr>
            </a:p>
          </p:txBody>
        </p:sp>
        <p:pic>
          <p:nvPicPr>
            <p:cNvPr id="24586" name="Picture 2" descr="H:\school stuff\Holocaust Day\IMG_02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34" y="357165"/>
              <a:ext cx="2928958" cy="21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0"/>
          <p:cNvGrpSpPr>
            <a:grpSpLocks/>
          </p:cNvGrpSpPr>
          <p:nvPr/>
        </p:nvGrpSpPr>
        <p:grpSpPr bwMode="auto">
          <a:xfrm>
            <a:off x="500063" y="1889124"/>
            <a:ext cx="8215321" cy="2249488"/>
            <a:chOff x="245661" y="1765256"/>
            <a:chExt cx="8215343" cy="2250273"/>
          </a:xfrm>
        </p:grpSpPr>
        <p:sp>
          <p:nvSpPr>
            <p:cNvPr id="8" name="Rounded Rectangle 7"/>
            <p:cNvSpPr/>
            <p:nvPr/>
          </p:nvSpPr>
          <p:spPr>
            <a:xfrm>
              <a:off x="245661" y="2796699"/>
              <a:ext cx="4500574" cy="786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Century Schoolbook" charset="0"/>
                  <a:ea typeface="Arial" charset="0"/>
                  <a:cs typeface="Arial" charset="0"/>
                </a:rPr>
                <a:t>S1 pupils speaking about the 8 stages of genocide</a:t>
              </a:r>
            </a:p>
          </p:txBody>
        </p:sp>
        <p:pic>
          <p:nvPicPr>
            <p:cNvPr id="24584" name="Picture 3" descr="H:\school stuff\Holocaust Day\IMG_029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0640" y="1765256"/>
              <a:ext cx="3000364" cy="225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1"/>
          <p:cNvGrpSpPr>
            <a:grpSpLocks/>
          </p:cNvGrpSpPr>
          <p:nvPr/>
        </p:nvGrpSpPr>
        <p:grpSpPr bwMode="auto">
          <a:xfrm>
            <a:off x="500063" y="4071938"/>
            <a:ext cx="8353425" cy="2303462"/>
            <a:chOff x="500034" y="4071942"/>
            <a:chExt cx="8353112" cy="2303852"/>
          </a:xfrm>
        </p:grpSpPr>
        <p:sp>
          <p:nvSpPr>
            <p:cNvPr id="9" name="Rounded Rectangle 8"/>
            <p:cNvSpPr/>
            <p:nvPr/>
          </p:nvSpPr>
          <p:spPr>
            <a:xfrm>
              <a:off x="3924143" y="4581614"/>
              <a:ext cx="4929003" cy="10799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chemeClr val="tx1"/>
                  </a:solidFill>
                  <a:latin typeface="Century Schoolbook" charset="0"/>
                  <a:ea typeface="Arial" charset="0"/>
                  <a:cs typeface="Arial" charset="0"/>
                </a:rPr>
                <a:t>Primary pupil speaking of her experiences in Rwanda post-genocide</a:t>
              </a:r>
            </a:p>
          </p:txBody>
        </p:sp>
        <p:pic>
          <p:nvPicPr>
            <p:cNvPr id="24582" name="Picture 4" descr="H:\school stuff\Holocaust Day\IMG_03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34" y="4071942"/>
              <a:ext cx="3071802" cy="230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sz="2400" b="1" smtClean="0">
                <a:solidFill>
                  <a:schemeClr val="tx1"/>
                </a:solidFill>
              </a:rPr>
              <a:t>Better Values? Better Attitudes?</a:t>
            </a:r>
            <a:r>
              <a:rPr lang="en-GB" altLang="en-US" sz="2800" b="1" smtClean="0">
                <a:solidFill>
                  <a:schemeClr val="tx1"/>
                </a:solidFill>
                <a:latin typeface="Times" panose="02020603050405020304" pitchFamily="18" charset="0"/>
              </a:rPr>
              <a:t>: </a:t>
            </a:r>
            <a:br>
              <a:rPr lang="en-GB" altLang="en-US" sz="2800" b="1" smtClean="0">
                <a:solidFill>
                  <a:schemeClr val="tx1"/>
                </a:solidFill>
                <a:latin typeface="Times" panose="02020603050405020304" pitchFamily="18" charset="0"/>
              </a:rPr>
            </a:br>
            <a:r>
              <a:rPr lang="en-GB" altLang="en-US" sz="2800" b="1" i="1" smtClean="0">
                <a:solidFill>
                  <a:schemeClr val="tx1"/>
                </a:solidFill>
                <a:latin typeface="Times" panose="02020603050405020304" pitchFamily="18" charset="0"/>
              </a:rPr>
              <a:t>Methodology and Sample</a:t>
            </a:r>
            <a:endParaRPr lang="en-US" altLang="en-US" sz="2800" b="1" i="1" smtClean="0">
              <a:solidFill>
                <a:schemeClr val="tx1"/>
              </a:solidFill>
              <a:latin typeface="Times" panose="02020603050405020304" pitchFamily="18" charset="0"/>
            </a:endParaRPr>
          </a:p>
        </p:txBody>
      </p:sp>
      <p:sp>
        <p:nvSpPr>
          <p:cNvPr id="26627" name="Rectangle 3"/>
          <p:cNvSpPr>
            <a:spLocks noGrp="1" noChangeArrowheads="1"/>
          </p:cNvSpPr>
          <p:nvPr>
            <p:ph type="body" idx="1"/>
          </p:nvPr>
        </p:nvSpPr>
        <p:spPr/>
        <p:txBody>
          <a:bodyPr/>
          <a:lstStyle/>
          <a:p>
            <a:pPr lvl="2" eaLnBrk="1" hangingPunct="1">
              <a:lnSpc>
                <a:spcPct val="90000"/>
              </a:lnSpc>
            </a:pPr>
            <a:r>
              <a:rPr lang="en-GB" altLang="en-US" sz="2000" dirty="0" smtClean="0">
                <a:latin typeface="Times" panose="02020603050405020304" pitchFamily="18" charset="0"/>
              </a:rPr>
              <a:t>In conjunction with the school, a values and attitudes </a:t>
            </a:r>
            <a:r>
              <a:rPr lang="en-GB" altLang="en-US" sz="2000" dirty="0" smtClean="0">
                <a:latin typeface="Times" panose="02020603050405020304" pitchFamily="18" charset="0"/>
              </a:rPr>
              <a:t>questionnaire </a:t>
            </a:r>
            <a:r>
              <a:rPr lang="en-GB" altLang="en-US" sz="2000" dirty="0" smtClean="0">
                <a:latin typeface="Times" panose="02020603050405020304" pitchFamily="18" charset="0"/>
              </a:rPr>
              <a:t>was drawn up, using experience of </a:t>
            </a:r>
            <a:r>
              <a:rPr lang="en-GB" altLang="en-US" sz="2000" dirty="0" err="1" smtClean="0">
                <a:latin typeface="Times" panose="02020603050405020304" pitchFamily="18" charset="0"/>
              </a:rPr>
              <a:t>Angvik</a:t>
            </a:r>
            <a:r>
              <a:rPr lang="en-GB" altLang="en-US" sz="2000" dirty="0" smtClean="0">
                <a:latin typeface="Times" panose="02020603050405020304" pitchFamily="18" charset="0"/>
              </a:rPr>
              <a:t> and von Borries (1997), Hahn (1998), Kerr et al (2004), </a:t>
            </a:r>
            <a:r>
              <a:rPr lang="en-GB" altLang="en-US" sz="2000" dirty="0" err="1" smtClean="0">
                <a:latin typeface="Times" panose="02020603050405020304" pitchFamily="18" charset="0"/>
              </a:rPr>
              <a:t>Maitles</a:t>
            </a:r>
            <a:r>
              <a:rPr lang="en-GB" altLang="en-US" sz="2000" dirty="0" smtClean="0">
                <a:latin typeface="Times" panose="02020603050405020304" pitchFamily="18" charset="0"/>
              </a:rPr>
              <a:t> (2002), </a:t>
            </a:r>
            <a:r>
              <a:rPr lang="en-GB" altLang="en-US" sz="2000" dirty="0" err="1" smtClean="0">
                <a:latin typeface="Times" panose="02020603050405020304" pitchFamily="18" charset="0"/>
              </a:rPr>
              <a:t>Maitles</a:t>
            </a:r>
            <a:r>
              <a:rPr lang="en-GB" altLang="en-US" sz="2000" dirty="0" smtClean="0">
                <a:latin typeface="Times" panose="02020603050405020304" pitchFamily="18" charset="0"/>
              </a:rPr>
              <a:t> and Cowan (2006), </a:t>
            </a:r>
            <a:r>
              <a:rPr lang="en-GB" altLang="en-US" sz="2000" dirty="0" err="1" smtClean="0">
                <a:latin typeface="Times" panose="02020603050405020304" pitchFamily="18" charset="0"/>
              </a:rPr>
              <a:t>Torney</a:t>
            </a:r>
            <a:r>
              <a:rPr lang="en-GB" altLang="en-US" sz="2000" dirty="0" smtClean="0">
                <a:latin typeface="Times" panose="02020603050405020304" pitchFamily="18" charset="0"/>
              </a:rPr>
              <a:t> </a:t>
            </a:r>
            <a:r>
              <a:rPr lang="en-GB" altLang="en-US" sz="2000" dirty="0" err="1" smtClean="0">
                <a:latin typeface="Times" panose="02020603050405020304" pitchFamily="18" charset="0"/>
              </a:rPr>
              <a:t>Purta</a:t>
            </a:r>
            <a:r>
              <a:rPr lang="en-GB" altLang="en-US" sz="2000" dirty="0" smtClean="0">
                <a:latin typeface="Times" panose="02020603050405020304" pitchFamily="18" charset="0"/>
              </a:rPr>
              <a:t> et al (2001), </a:t>
            </a:r>
            <a:r>
              <a:rPr lang="en-GB" altLang="en-US" sz="2000" dirty="0" err="1" smtClean="0">
                <a:latin typeface="Times" panose="02020603050405020304" pitchFamily="18" charset="0"/>
              </a:rPr>
              <a:t>Whiteley</a:t>
            </a:r>
            <a:r>
              <a:rPr lang="en-GB" altLang="en-US" sz="2000" dirty="0" smtClean="0">
                <a:latin typeface="Times" panose="02020603050405020304" pitchFamily="18" charset="0"/>
              </a:rPr>
              <a:t> (2005).  The pupils (aged 12-13) were asked to complete the questionnaire immediately before the citizenship initiative started and immediately after it ended;</a:t>
            </a:r>
          </a:p>
          <a:p>
            <a:pPr lvl="2" eaLnBrk="1" hangingPunct="1">
              <a:lnSpc>
                <a:spcPct val="90000"/>
              </a:lnSpc>
            </a:pPr>
            <a:endParaRPr lang="en-GB" altLang="en-US" sz="2000" dirty="0" smtClean="0">
              <a:latin typeface="Times" panose="02020603050405020304" pitchFamily="18" charset="0"/>
            </a:endParaRPr>
          </a:p>
          <a:p>
            <a:pPr lvl="2" eaLnBrk="1" hangingPunct="1">
              <a:lnSpc>
                <a:spcPct val="90000"/>
              </a:lnSpc>
            </a:pPr>
            <a:r>
              <a:rPr lang="en-GB" altLang="en-US" sz="2000" dirty="0" smtClean="0">
                <a:latin typeface="Times" panose="02020603050405020304" pitchFamily="18" charset="0"/>
              </a:rPr>
              <a:t>Questionnaire 1: 222 pupils (110M and 112F) and Questionnaire 2: 214pupils (106M and 108F)</a:t>
            </a:r>
          </a:p>
          <a:p>
            <a:pPr lvl="2" eaLnBrk="1" hangingPunct="1">
              <a:lnSpc>
                <a:spcPct val="90000"/>
              </a:lnSpc>
            </a:pPr>
            <a:endParaRPr lang="en-GB" altLang="en-US" sz="2000" dirty="0" smtClean="0">
              <a:latin typeface="Times" panose="02020603050405020304" pitchFamily="18" charset="0"/>
            </a:endParaRPr>
          </a:p>
          <a:p>
            <a:pPr lvl="2" eaLnBrk="1" hangingPunct="1">
              <a:lnSpc>
                <a:spcPct val="90000"/>
              </a:lnSpc>
            </a:pPr>
            <a:r>
              <a:rPr lang="en-GB" altLang="en-US" sz="2000" dirty="0" smtClean="0">
                <a:latin typeface="Times" panose="02020603050405020304" pitchFamily="18" charset="0"/>
              </a:rPr>
              <a:t>Follow up interviews and surveys</a:t>
            </a:r>
          </a:p>
          <a:p>
            <a:pPr lvl="2" eaLnBrk="1" hangingPunct="1">
              <a:lnSpc>
                <a:spcPct val="90000"/>
              </a:lnSpc>
            </a:pPr>
            <a:endParaRPr lang="en-GB" altLang="en-US" sz="2000" dirty="0" smtClean="0">
              <a:latin typeface="Times" panose="02020603050405020304" pitchFamily="18" charset="0"/>
            </a:endParaRPr>
          </a:p>
          <a:p>
            <a:pPr eaLnBrk="1" hangingPunct="1">
              <a:lnSpc>
                <a:spcPct val="90000"/>
              </a:lnSpc>
            </a:pPr>
            <a:endParaRPr lang="en-US" altLang="en-US"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altLang="en-US" sz="2400" b="1" smtClean="0">
                <a:solidFill>
                  <a:schemeClr val="tx1"/>
                </a:solidFill>
              </a:rPr>
              <a:t>Better Values? Better Attitudes?</a:t>
            </a:r>
            <a:r>
              <a:rPr lang="en-GB" altLang="en-US" sz="2800" b="1" smtClean="0">
                <a:solidFill>
                  <a:schemeClr val="tx1"/>
                </a:solidFill>
                <a:latin typeface="Times" panose="02020603050405020304" pitchFamily="18" charset="0"/>
              </a:rPr>
              <a:t>: </a:t>
            </a:r>
            <a:br>
              <a:rPr lang="en-GB" altLang="en-US" sz="2800" b="1" smtClean="0">
                <a:solidFill>
                  <a:schemeClr val="tx1"/>
                </a:solidFill>
                <a:latin typeface="Times" panose="02020603050405020304" pitchFamily="18" charset="0"/>
              </a:rPr>
            </a:br>
            <a:r>
              <a:rPr lang="en-GB" altLang="en-US" sz="2800" b="1" smtClean="0">
                <a:solidFill>
                  <a:schemeClr val="tx1"/>
                </a:solidFill>
                <a:latin typeface="Times" panose="02020603050405020304" pitchFamily="18" charset="0"/>
              </a:rPr>
              <a:t>Findings 1: </a:t>
            </a:r>
            <a:r>
              <a:rPr lang="en-GB" altLang="en-US" sz="2800" b="1" i="1" smtClean="0">
                <a:solidFill>
                  <a:schemeClr val="tx1"/>
                </a:solidFill>
                <a:latin typeface="Times" panose="02020603050405020304" pitchFamily="18" charset="0"/>
              </a:rPr>
              <a:t>Equality</a:t>
            </a:r>
            <a:endParaRPr lang="en-US" altLang="en-US" sz="2800" b="1" i="1" smtClean="0">
              <a:solidFill>
                <a:schemeClr val="tx1"/>
              </a:solidFill>
              <a:latin typeface="Times" panose="02020603050405020304" pitchFamily="18" charset="0"/>
            </a:endParaRPr>
          </a:p>
        </p:txBody>
      </p:sp>
      <p:graphicFrame>
        <p:nvGraphicFramePr>
          <p:cNvPr id="28675" name="Object 3"/>
          <p:cNvGraphicFramePr>
            <a:graphicFrameLocks noGrp="1" noChangeAspect="1"/>
          </p:cNvGraphicFramePr>
          <p:nvPr>
            <p:ph type="body" idx="1"/>
          </p:nvPr>
        </p:nvGraphicFramePr>
        <p:xfrm>
          <a:off x="1187450" y="1989138"/>
          <a:ext cx="6702425" cy="4114800"/>
        </p:xfrm>
        <a:graphic>
          <a:graphicData uri="http://schemas.openxmlformats.org/presentationml/2006/ole">
            <mc:AlternateContent xmlns:mc="http://schemas.openxmlformats.org/markup-compatibility/2006">
              <mc:Choice xmlns:v="urn:schemas-microsoft-com:vml" Requires="v">
                <p:oleObj spid="_x0000_s28680" name="Worksheet" r:id="rId4" imgW="9309100" imgH="5715000" progId="Excel.Sheet.8">
                  <p:embed/>
                </p:oleObj>
              </mc:Choice>
              <mc:Fallback>
                <p:oleObj name="Worksheet" r:id="rId4" imgW="9309100" imgH="571500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1989138"/>
                        <a:ext cx="67024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altLang="en-US" sz="2400" b="1" smtClean="0">
                <a:solidFill>
                  <a:schemeClr val="tx1"/>
                </a:solidFill>
              </a:rPr>
              <a:t>Better Values? Better Attitudes?</a:t>
            </a:r>
            <a:r>
              <a:rPr lang="en-GB" altLang="en-US" sz="2800" b="1" smtClean="0">
                <a:solidFill>
                  <a:schemeClr val="tx1"/>
                </a:solidFill>
                <a:latin typeface="Times" panose="02020603050405020304" pitchFamily="18" charset="0"/>
              </a:rPr>
              <a:t>: </a:t>
            </a:r>
            <a:br>
              <a:rPr lang="en-GB" altLang="en-US" sz="2800" b="1" smtClean="0">
                <a:solidFill>
                  <a:schemeClr val="tx1"/>
                </a:solidFill>
                <a:latin typeface="Times" panose="02020603050405020304" pitchFamily="18" charset="0"/>
              </a:rPr>
            </a:br>
            <a:r>
              <a:rPr lang="en-GB" altLang="en-US" sz="2800" b="1" smtClean="0">
                <a:solidFill>
                  <a:schemeClr val="tx1"/>
                </a:solidFill>
                <a:latin typeface="Times" panose="02020603050405020304" pitchFamily="18" charset="0"/>
              </a:rPr>
              <a:t>Findings 2: </a:t>
            </a:r>
            <a:r>
              <a:rPr lang="en-GB" altLang="en-US" sz="2800" b="1" i="1" smtClean="0">
                <a:solidFill>
                  <a:schemeClr val="tx1"/>
                </a:solidFill>
                <a:latin typeface="Times" panose="02020603050405020304" pitchFamily="18" charset="0"/>
              </a:rPr>
              <a:t>Multi-Ethnicity</a:t>
            </a:r>
            <a:endParaRPr lang="en-US" altLang="en-US" sz="2800" b="1" i="1" smtClean="0">
              <a:solidFill>
                <a:schemeClr val="tx1"/>
              </a:solidFill>
              <a:latin typeface="Times" panose="02020603050405020304" pitchFamily="18" charset="0"/>
            </a:endParaRPr>
          </a:p>
        </p:txBody>
      </p:sp>
      <p:graphicFrame>
        <p:nvGraphicFramePr>
          <p:cNvPr id="30723" name="Object 3"/>
          <p:cNvGraphicFramePr>
            <a:graphicFrameLocks noGrp="1" noChangeAspect="1"/>
          </p:cNvGraphicFramePr>
          <p:nvPr>
            <p:ph type="body" idx="1"/>
          </p:nvPr>
        </p:nvGraphicFramePr>
        <p:xfrm>
          <a:off x="1220788" y="1981200"/>
          <a:ext cx="6702425" cy="4114800"/>
        </p:xfrm>
        <a:graphic>
          <a:graphicData uri="http://schemas.openxmlformats.org/presentationml/2006/ole">
            <mc:AlternateContent xmlns:mc="http://schemas.openxmlformats.org/markup-compatibility/2006">
              <mc:Choice xmlns:v="urn:schemas-microsoft-com:vml" Requires="v">
                <p:oleObj spid="_x0000_s30728" name="Worksheet" r:id="rId4" imgW="9309100" imgH="5715000" progId="Excel.Sheet.8">
                  <p:embed/>
                </p:oleObj>
              </mc:Choice>
              <mc:Fallback>
                <p:oleObj name="Worksheet" r:id="rId4" imgW="9309100" imgH="571500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788" y="1981200"/>
                        <a:ext cx="67024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495</TotalTime>
  <Words>558</Words>
  <Application>Microsoft Office PowerPoint</Application>
  <PresentationFormat>On-screen Show (4:3)</PresentationFormat>
  <Paragraphs>72</Paragraphs>
  <Slides>15</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5" baseType="lpstr">
      <vt:lpstr>MS PGothic</vt:lpstr>
      <vt:lpstr>MS PGothic</vt:lpstr>
      <vt:lpstr>Arial</vt:lpstr>
      <vt:lpstr>Calibri</vt:lpstr>
      <vt:lpstr>Century Schoolbook</vt:lpstr>
      <vt:lpstr>Osaka</vt:lpstr>
      <vt:lpstr>Times</vt:lpstr>
      <vt:lpstr>Times New Roman</vt:lpstr>
      <vt:lpstr>Blank Presentation</vt:lpstr>
      <vt:lpstr>Worksheet</vt:lpstr>
      <vt:lpstr>Better Values? Better Attitudes?: a case study of the impact of an innovative approach to teaching and learning about citizenship in a secondary (high) school and its associated primaries in the West of Scotland.</vt:lpstr>
      <vt:lpstr>THE PURPOSE OF THE PROGRAMME</vt:lpstr>
      <vt:lpstr>Better Values? Better Attitudes? Research Questions</vt:lpstr>
      <vt:lpstr>Better Values? Better Attitudes?: The Programme</vt:lpstr>
      <vt:lpstr>The Two Genocide days</vt:lpstr>
      <vt:lpstr>PowerPoint Presentation</vt:lpstr>
      <vt:lpstr>Better Values? Better Attitudes?:  Methodology and Sample</vt:lpstr>
      <vt:lpstr>Better Values? Better Attitudes?:  Findings 1: Equality</vt:lpstr>
      <vt:lpstr>Better Values? Better Attitudes?:  Findings 2: Multi-Ethnicity</vt:lpstr>
      <vt:lpstr>Better Values? Better Attitudes?:  Findings 4: Challenging Racism</vt:lpstr>
      <vt:lpstr>Better Values? Better Attitudes?:  Gender issues 1</vt:lpstr>
      <vt:lpstr>Better Values? Better Attitudes?:  Gender issues 2</vt:lpstr>
      <vt:lpstr>Better Values? Better Attitudes?:  Gender issues 3</vt:lpstr>
      <vt:lpstr>Better Values? Better Attitudes?:  Gender issues 4</vt:lpstr>
      <vt:lpstr>Better Values? Better Attitudes? Conclusions</vt:lpstr>
    </vt:vector>
  </TitlesOfParts>
  <Company>admin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Values? Better Attitudes? a case study of an innovative approach to citizenship in a secondary (high) school in the West of Scotland.</dc:title>
  <dc:creator>admin</dc:creator>
  <cp:lastModifiedBy>Deepa Shah</cp:lastModifiedBy>
  <cp:revision>41</cp:revision>
  <cp:lastPrinted>2009-11-25T09:36:31Z</cp:lastPrinted>
  <dcterms:created xsi:type="dcterms:W3CDTF">2009-09-15T10:06:31Z</dcterms:created>
  <dcterms:modified xsi:type="dcterms:W3CDTF">2018-02-28T15:49:45Z</dcterms:modified>
</cp:coreProperties>
</file>