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87" r:id="rId4"/>
    <p:sldId id="406" r:id="rId5"/>
    <p:sldId id="447" r:id="rId6"/>
    <p:sldId id="415" r:id="rId7"/>
    <p:sldId id="430" r:id="rId8"/>
    <p:sldId id="433" r:id="rId9"/>
    <p:sldId id="435" r:id="rId10"/>
    <p:sldId id="441" r:id="rId11"/>
    <p:sldId id="340" r:id="rId12"/>
    <p:sldId id="412" r:id="rId13"/>
    <p:sldId id="429" r:id="rId14"/>
    <p:sldId id="442" r:id="rId15"/>
    <p:sldId id="424" r:id="rId16"/>
    <p:sldId id="439" r:id="rId17"/>
    <p:sldId id="426" r:id="rId18"/>
    <p:sldId id="427" r:id="rId19"/>
    <p:sldId id="414" r:id="rId20"/>
    <p:sldId id="448" r:id="rId21"/>
    <p:sldId id="449" r:id="rId22"/>
    <p:sldId id="443" r:id="rId23"/>
    <p:sldId id="413" r:id="rId24"/>
    <p:sldId id="444" r:id="rId25"/>
    <p:sldId id="445" r:id="rId26"/>
    <p:sldId id="446" r:id="rId27"/>
  </p:sldIdLst>
  <p:sldSz cx="9144000" cy="6858000" type="screen4x3"/>
  <p:notesSz cx="6858000" cy="9144000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2A989E"/>
    <a:srgbClr val="B4144D"/>
    <a:srgbClr val="650714"/>
    <a:srgbClr val="D97A3F"/>
    <a:srgbClr val="A92C17"/>
    <a:srgbClr val="E06AD8"/>
    <a:srgbClr val="329496"/>
    <a:srgbClr val="4B7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77" autoAdjust="0"/>
  </p:normalViewPr>
  <p:slideViewPr>
    <p:cSldViewPr>
      <p:cViewPr varScale="1">
        <p:scale>
          <a:sx n="76" d="100"/>
          <a:sy n="76" d="100"/>
        </p:scale>
        <p:origin x="7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02D2-6765-4AA0-BD32-FA55F55320D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8237-5F73-4046-93E2-1B90AF7BE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271695-55FA-4F7D-AB34-E819DC26DC40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1573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271695-55FA-4F7D-AB34-E819DC26DC40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9957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C13FC1-AB15-482F-BFD5-A4A4729F5235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959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6F3390-080A-4A88-99C9-06E3D2C76A0F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63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778" y="2740518"/>
            <a:ext cx="2867300" cy="388715"/>
          </a:xfrm>
          <a:solidFill>
            <a:schemeClr val="bg1"/>
          </a:solidFill>
        </p:spPr>
        <p:txBody>
          <a:bodyPr lIns="62938" tIns="62938" rIns="62938" bIns="62938">
            <a:spAutoFit/>
          </a:bodyPr>
          <a:lstStyle>
            <a:lvl1pPr>
              <a:defRPr sz="17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53215" y="5158623"/>
            <a:ext cx="2190797" cy="293305"/>
          </a:xfr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</p:spPr>
        <p:txBody>
          <a:bodyPr lIns="62938" tIns="62938" rIns="62938" bIns="62938">
            <a:spAutoFit/>
          </a:bodyPr>
          <a:lstStyle>
            <a:lvl1pPr marL="0" indent="0">
              <a:spcAft>
                <a:spcPct val="0"/>
              </a:spcAft>
              <a:buFontTx/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501777" y="403017"/>
            <a:ext cx="3082348" cy="241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7D1442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962448306"/>
      </p:ext>
    </p:extLst>
  </p:cSld>
  <p:clrMapOvr>
    <a:masterClrMapping/>
  </p:clrMapOvr>
  <p:transition spd="slow" advTm="11399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31199858"/>
      </p:ext>
    </p:extLst>
  </p:cSld>
  <p:clrMapOvr>
    <a:masterClrMapping/>
  </p:clrMapOvr>
  <p:transition spd="slow" advTm="11399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060" y="725433"/>
            <a:ext cx="1935428" cy="520899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779" y="725433"/>
            <a:ext cx="5662918" cy="52089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3311431224"/>
      </p:ext>
    </p:extLst>
  </p:cSld>
  <p:clrMapOvr>
    <a:masterClrMapping/>
  </p:clrMapOvr>
  <p:transition spd="slow" advTm="11399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778" y="2740518"/>
            <a:ext cx="2867300" cy="388721"/>
          </a:xfrm>
          <a:solidFill>
            <a:schemeClr val="bg1"/>
          </a:solidFill>
        </p:spPr>
        <p:txBody>
          <a:bodyPr lIns="62941" tIns="62941" rIns="62941" bIns="62941">
            <a:spAutoFit/>
          </a:bodyPr>
          <a:lstStyle>
            <a:lvl1pPr>
              <a:defRPr sz="17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53214" y="5158623"/>
            <a:ext cx="2190797" cy="293311"/>
          </a:xfr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</p:spPr>
        <p:txBody>
          <a:bodyPr lIns="62941" tIns="62941" rIns="62941" bIns="62941">
            <a:spAutoFit/>
          </a:bodyPr>
          <a:lstStyle>
            <a:lvl1pPr marL="0" indent="0">
              <a:spcAft>
                <a:spcPct val="0"/>
              </a:spcAft>
              <a:buFontTx/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501777" y="403017"/>
            <a:ext cx="3082348" cy="241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7D1442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436309282"/>
      </p:ext>
    </p:extLst>
  </p:cSld>
  <p:clrMapOvr>
    <a:masterClrMapping/>
  </p:clrMapOvr>
  <p:transition spd="slow" advTm="11399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712660237"/>
      </p:ext>
    </p:extLst>
  </p:cSld>
  <p:clrMapOvr>
    <a:masterClrMapping/>
  </p:clrMapOvr>
  <p:transition spd="slow" advTm="11399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99" y="4406328"/>
            <a:ext cx="7771578" cy="1361861"/>
          </a:xfrm>
        </p:spPr>
        <p:txBody>
          <a:bodyPr/>
          <a:lstStyle>
            <a:lvl1pPr algn="l">
              <a:defRPr sz="27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99" y="2906769"/>
            <a:ext cx="7771578" cy="149955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9732" indent="0">
              <a:buNone/>
              <a:defRPr sz="1300"/>
            </a:lvl2pPr>
            <a:lvl3pPr marL="639465" indent="0">
              <a:buNone/>
              <a:defRPr sz="1100"/>
            </a:lvl3pPr>
            <a:lvl4pPr marL="959197" indent="0">
              <a:buNone/>
              <a:defRPr sz="1000"/>
            </a:lvl4pPr>
            <a:lvl5pPr marL="1278928" indent="0">
              <a:buNone/>
              <a:defRPr sz="1000"/>
            </a:lvl5pPr>
            <a:lvl6pPr marL="1598662" indent="0">
              <a:buNone/>
              <a:defRPr sz="1000"/>
            </a:lvl6pPr>
            <a:lvl7pPr marL="1918393" indent="0">
              <a:buNone/>
              <a:defRPr sz="1000"/>
            </a:lvl7pPr>
            <a:lvl8pPr marL="2238127" indent="0">
              <a:buNone/>
              <a:defRPr sz="1000"/>
            </a:lvl8pPr>
            <a:lvl9pPr marL="2557858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520038589"/>
      </p:ext>
    </p:extLst>
  </p:cSld>
  <p:clrMapOvr>
    <a:masterClrMapping/>
  </p:clrMapOvr>
  <p:transition spd="slow" advTm="11399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873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21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473689551"/>
      </p:ext>
    </p:extLst>
  </p:cSld>
  <p:clrMapOvr>
    <a:masterClrMapping/>
  </p:clrMapOvr>
  <p:transition spd="slow" advTm="11399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85" y="275397"/>
            <a:ext cx="8230048" cy="114188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76" y="1534824"/>
            <a:ext cx="4041101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32" indent="0">
              <a:buNone/>
              <a:defRPr sz="1400" b="1"/>
            </a:lvl2pPr>
            <a:lvl3pPr marL="639465" indent="0">
              <a:buNone/>
              <a:defRPr sz="1300" b="1"/>
            </a:lvl3pPr>
            <a:lvl4pPr marL="959197" indent="0">
              <a:buNone/>
              <a:defRPr sz="1100" b="1"/>
            </a:lvl4pPr>
            <a:lvl5pPr marL="1278928" indent="0">
              <a:buNone/>
              <a:defRPr sz="1100" b="1"/>
            </a:lvl5pPr>
            <a:lvl6pPr marL="1598662" indent="0">
              <a:buNone/>
              <a:defRPr sz="1100" b="1"/>
            </a:lvl6pPr>
            <a:lvl7pPr marL="1918393" indent="0">
              <a:buNone/>
              <a:defRPr sz="1100" b="1"/>
            </a:lvl7pPr>
            <a:lvl8pPr marL="2238127" indent="0">
              <a:buNone/>
              <a:defRPr sz="1100" b="1"/>
            </a:lvl8pPr>
            <a:lvl9pPr marL="2557858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76" y="2174612"/>
            <a:ext cx="4041101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429" y="1534824"/>
            <a:ext cx="4042595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32" indent="0">
              <a:buNone/>
              <a:defRPr sz="1400" b="1"/>
            </a:lvl2pPr>
            <a:lvl3pPr marL="639465" indent="0">
              <a:buNone/>
              <a:defRPr sz="1300" b="1"/>
            </a:lvl3pPr>
            <a:lvl4pPr marL="959197" indent="0">
              <a:buNone/>
              <a:defRPr sz="1100" b="1"/>
            </a:lvl4pPr>
            <a:lvl5pPr marL="1278928" indent="0">
              <a:buNone/>
              <a:defRPr sz="1100" b="1"/>
            </a:lvl5pPr>
            <a:lvl6pPr marL="1598662" indent="0">
              <a:buNone/>
              <a:defRPr sz="1100" b="1"/>
            </a:lvl6pPr>
            <a:lvl7pPr marL="1918393" indent="0">
              <a:buNone/>
              <a:defRPr sz="1100" b="1"/>
            </a:lvl7pPr>
            <a:lvl8pPr marL="2238127" indent="0">
              <a:buNone/>
              <a:defRPr sz="1100" b="1"/>
            </a:lvl8pPr>
            <a:lvl9pPr marL="2557858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429" y="2174612"/>
            <a:ext cx="4042595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291864925"/>
      </p:ext>
    </p:extLst>
  </p:cSld>
  <p:clrMapOvr>
    <a:masterClrMapping/>
  </p:clrMapOvr>
  <p:transition spd="slow" advTm="11399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927080065"/>
      </p:ext>
    </p:extLst>
  </p:cSld>
  <p:clrMapOvr>
    <a:masterClrMapping/>
  </p:clrMapOvr>
  <p:transition spd="slow" advTm="11399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940414871"/>
      </p:ext>
    </p:extLst>
  </p:cSld>
  <p:clrMapOvr>
    <a:masterClrMapping/>
  </p:clrMapOvr>
  <p:transition spd="slow" advTm="11399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8" y="273716"/>
            <a:ext cx="3009173" cy="116203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74" y="273717"/>
            <a:ext cx="5111859" cy="585213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8" y="1435759"/>
            <a:ext cx="3009173" cy="4690106"/>
          </a:xfrm>
        </p:spPr>
        <p:txBody>
          <a:bodyPr/>
          <a:lstStyle>
            <a:lvl1pPr marL="0" indent="0">
              <a:buNone/>
              <a:defRPr sz="1000"/>
            </a:lvl1pPr>
            <a:lvl2pPr marL="319732" indent="0">
              <a:buNone/>
              <a:defRPr sz="900"/>
            </a:lvl2pPr>
            <a:lvl3pPr marL="639465" indent="0">
              <a:buNone/>
              <a:defRPr sz="700"/>
            </a:lvl3pPr>
            <a:lvl4pPr marL="959197" indent="0">
              <a:buNone/>
              <a:defRPr sz="600"/>
            </a:lvl4pPr>
            <a:lvl5pPr marL="1278928" indent="0">
              <a:buNone/>
              <a:defRPr sz="600"/>
            </a:lvl5pPr>
            <a:lvl6pPr marL="1598662" indent="0">
              <a:buNone/>
              <a:defRPr sz="600"/>
            </a:lvl6pPr>
            <a:lvl7pPr marL="1918393" indent="0">
              <a:buNone/>
              <a:defRPr sz="600"/>
            </a:lvl7pPr>
            <a:lvl8pPr marL="2238127" indent="0">
              <a:buNone/>
              <a:defRPr sz="600"/>
            </a:lvl8pPr>
            <a:lvl9pPr marL="2557858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658039080"/>
      </p:ext>
    </p:extLst>
  </p:cSld>
  <p:clrMapOvr>
    <a:masterClrMapping/>
  </p:clrMapOvr>
  <p:transition spd="slow" advTm="11399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294685565"/>
      </p:ext>
    </p:extLst>
  </p:cSld>
  <p:clrMapOvr>
    <a:masterClrMapping/>
  </p:clrMapOvr>
  <p:transition spd="slow" advTm="11399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2" y="4800937"/>
            <a:ext cx="5486698" cy="56590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2" y="612924"/>
            <a:ext cx="5486698" cy="4114128"/>
          </a:xfrm>
        </p:spPr>
        <p:txBody>
          <a:bodyPr/>
          <a:lstStyle>
            <a:lvl1pPr marL="0" indent="0">
              <a:buNone/>
              <a:defRPr sz="2200"/>
            </a:lvl1pPr>
            <a:lvl2pPr marL="319732" indent="0">
              <a:buNone/>
              <a:defRPr sz="2000"/>
            </a:lvl2pPr>
            <a:lvl3pPr marL="639465" indent="0">
              <a:buNone/>
              <a:defRPr sz="1700"/>
            </a:lvl3pPr>
            <a:lvl4pPr marL="959197" indent="0">
              <a:buNone/>
              <a:defRPr sz="1400"/>
            </a:lvl4pPr>
            <a:lvl5pPr marL="1278928" indent="0">
              <a:buNone/>
              <a:defRPr sz="1400"/>
            </a:lvl5pPr>
            <a:lvl6pPr marL="1598662" indent="0">
              <a:buNone/>
              <a:defRPr sz="1400"/>
            </a:lvl6pPr>
            <a:lvl7pPr marL="1918393" indent="0">
              <a:buNone/>
              <a:defRPr sz="1400"/>
            </a:lvl7pPr>
            <a:lvl8pPr marL="2238127" indent="0">
              <a:buNone/>
              <a:defRPr sz="1400"/>
            </a:lvl8pPr>
            <a:lvl9pPr marL="2557858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2" y="5366839"/>
            <a:ext cx="5486698" cy="806033"/>
          </a:xfrm>
        </p:spPr>
        <p:txBody>
          <a:bodyPr/>
          <a:lstStyle>
            <a:lvl1pPr marL="0" indent="0">
              <a:buNone/>
              <a:defRPr sz="1000"/>
            </a:lvl1pPr>
            <a:lvl2pPr marL="319732" indent="0">
              <a:buNone/>
              <a:defRPr sz="900"/>
            </a:lvl2pPr>
            <a:lvl3pPr marL="639465" indent="0">
              <a:buNone/>
              <a:defRPr sz="700"/>
            </a:lvl3pPr>
            <a:lvl4pPr marL="959197" indent="0">
              <a:buNone/>
              <a:defRPr sz="600"/>
            </a:lvl4pPr>
            <a:lvl5pPr marL="1278928" indent="0">
              <a:buNone/>
              <a:defRPr sz="600"/>
            </a:lvl5pPr>
            <a:lvl6pPr marL="1598662" indent="0">
              <a:buNone/>
              <a:defRPr sz="600"/>
            </a:lvl6pPr>
            <a:lvl7pPr marL="1918393" indent="0">
              <a:buNone/>
              <a:defRPr sz="600"/>
            </a:lvl7pPr>
            <a:lvl8pPr marL="2238127" indent="0">
              <a:buNone/>
              <a:defRPr sz="600"/>
            </a:lvl8pPr>
            <a:lvl9pPr marL="2557858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3134626799"/>
      </p:ext>
    </p:extLst>
  </p:cSld>
  <p:clrMapOvr>
    <a:masterClrMapping/>
  </p:clrMapOvr>
  <p:transition spd="slow" advTm="11399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738070278"/>
      </p:ext>
    </p:extLst>
  </p:cSld>
  <p:clrMapOvr>
    <a:masterClrMapping/>
  </p:clrMapOvr>
  <p:transition spd="slow" advTm="11399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060" y="725433"/>
            <a:ext cx="1935428" cy="520899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779" y="725433"/>
            <a:ext cx="5662918" cy="52089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4156295384"/>
      </p:ext>
    </p:extLst>
  </p:cSld>
  <p:clrMapOvr>
    <a:masterClrMapping/>
  </p:clrMapOvr>
  <p:transition spd="slow" advTm="11399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778" y="2740518"/>
            <a:ext cx="2867300" cy="388734"/>
          </a:xfrm>
          <a:solidFill>
            <a:schemeClr val="bg1"/>
          </a:solidFill>
        </p:spPr>
        <p:txBody>
          <a:bodyPr lIns="62947" tIns="62947" rIns="62947" bIns="62947">
            <a:spAutoFit/>
          </a:bodyPr>
          <a:lstStyle>
            <a:lvl1pPr>
              <a:defRPr sz="17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53212" y="5158621"/>
            <a:ext cx="2190797" cy="293323"/>
          </a:xfr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</p:spPr>
        <p:txBody>
          <a:bodyPr lIns="62947" tIns="62947" rIns="62947" bIns="62947">
            <a:spAutoFit/>
          </a:bodyPr>
          <a:lstStyle>
            <a:lvl1pPr marL="0" indent="0">
              <a:spcAft>
                <a:spcPct val="0"/>
              </a:spcAft>
              <a:buFontTx/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501777" y="403017"/>
            <a:ext cx="3082348" cy="241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7D1442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429658550"/>
      </p:ext>
    </p:extLst>
  </p:cSld>
  <p:clrMapOvr>
    <a:masterClrMapping/>
  </p:clrMapOvr>
  <p:transition spd="slow" advTm="11399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94520109"/>
      </p:ext>
    </p:extLst>
  </p:cSld>
  <p:clrMapOvr>
    <a:masterClrMapping/>
  </p:clrMapOvr>
  <p:transition spd="slow" advTm="11399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99" y="4406326"/>
            <a:ext cx="7771578" cy="1361861"/>
          </a:xfrm>
        </p:spPr>
        <p:txBody>
          <a:bodyPr/>
          <a:lstStyle>
            <a:lvl1pPr algn="l">
              <a:defRPr sz="27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99" y="2906769"/>
            <a:ext cx="7771578" cy="149955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9764" indent="0">
              <a:buNone/>
              <a:defRPr sz="1300"/>
            </a:lvl2pPr>
            <a:lvl3pPr marL="639529" indent="0">
              <a:buNone/>
              <a:defRPr sz="1100"/>
            </a:lvl3pPr>
            <a:lvl4pPr marL="959293" indent="0">
              <a:buNone/>
              <a:defRPr sz="1000"/>
            </a:lvl4pPr>
            <a:lvl5pPr marL="1279056" indent="0">
              <a:buNone/>
              <a:defRPr sz="1000"/>
            </a:lvl5pPr>
            <a:lvl6pPr marL="1598822" indent="0">
              <a:buNone/>
              <a:defRPr sz="1000"/>
            </a:lvl6pPr>
            <a:lvl7pPr marL="1918585" indent="0">
              <a:buNone/>
              <a:defRPr sz="1000"/>
            </a:lvl7pPr>
            <a:lvl8pPr marL="2238351" indent="0">
              <a:buNone/>
              <a:defRPr sz="1000"/>
            </a:lvl8pPr>
            <a:lvl9pPr marL="255811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3773412223"/>
      </p:ext>
    </p:extLst>
  </p:cSld>
  <p:clrMapOvr>
    <a:masterClrMapping/>
  </p:clrMapOvr>
  <p:transition spd="slow" advTm="11399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873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19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110665531"/>
      </p:ext>
    </p:extLst>
  </p:cSld>
  <p:clrMapOvr>
    <a:masterClrMapping/>
  </p:clrMapOvr>
  <p:transition spd="slow" advTm="11399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85" y="275395"/>
            <a:ext cx="8230048" cy="114188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76" y="1534822"/>
            <a:ext cx="4041101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64" indent="0">
              <a:buNone/>
              <a:defRPr sz="1400" b="1"/>
            </a:lvl2pPr>
            <a:lvl3pPr marL="639529" indent="0">
              <a:buNone/>
              <a:defRPr sz="1300" b="1"/>
            </a:lvl3pPr>
            <a:lvl4pPr marL="959293" indent="0">
              <a:buNone/>
              <a:defRPr sz="1100" b="1"/>
            </a:lvl4pPr>
            <a:lvl5pPr marL="1279056" indent="0">
              <a:buNone/>
              <a:defRPr sz="1100" b="1"/>
            </a:lvl5pPr>
            <a:lvl6pPr marL="1598822" indent="0">
              <a:buNone/>
              <a:defRPr sz="1100" b="1"/>
            </a:lvl6pPr>
            <a:lvl7pPr marL="1918585" indent="0">
              <a:buNone/>
              <a:defRPr sz="1100" b="1"/>
            </a:lvl7pPr>
            <a:lvl8pPr marL="2238351" indent="0">
              <a:buNone/>
              <a:defRPr sz="1100" b="1"/>
            </a:lvl8pPr>
            <a:lvl9pPr marL="2558114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76" y="2174612"/>
            <a:ext cx="4041101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429" y="1534822"/>
            <a:ext cx="4042595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64" indent="0">
              <a:buNone/>
              <a:defRPr sz="1400" b="1"/>
            </a:lvl2pPr>
            <a:lvl3pPr marL="639529" indent="0">
              <a:buNone/>
              <a:defRPr sz="1300" b="1"/>
            </a:lvl3pPr>
            <a:lvl4pPr marL="959293" indent="0">
              <a:buNone/>
              <a:defRPr sz="1100" b="1"/>
            </a:lvl4pPr>
            <a:lvl5pPr marL="1279056" indent="0">
              <a:buNone/>
              <a:defRPr sz="1100" b="1"/>
            </a:lvl5pPr>
            <a:lvl6pPr marL="1598822" indent="0">
              <a:buNone/>
              <a:defRPr sz="1100" b="1"/>
            </a:lvl6pPr>
            <a:lvl7pPr marL="1918585" indent="0">
              <a:buNone/>
              <a:defRPr sz="1100" b="1"/>
            </a:lvl7pPr>
            <a:lvl8pPr marL="2238351" indent="0">
              <a:buNone/>
              <a:defRPr sz="1100" b="1"/>
            </a:lvl8pPr>
            <a:lvl9pPr marL="2558114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429" y="2174612"/>
            <a:ext cx="4042595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2978828"/>
      </p:ext>
    </p:extLst>
  </p:cSld>
  <p:clrMapOvr>
    <a:masterClrMapping/>
  </p:clrMapOvr>
  <p:transition spd="slow" advTm="11399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860599763"/>
      </p:ext>
    </p:extLst>
  </p:cSld>
  <p:clrMapOvr>
    <a:masterClrMapping/>
  </p:clrMapOvr>
  <p:transition spd="slow" advTm="11399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974552679"/>
      </p:ext>
    </p:extLst>
  </p:cSld>
  <p:clrMapOvr>
    <a:masterClrMapping/>
  </p:clrMapOvr>
  <p:transition spd="slow" advTm="11399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99" y="4406329"/>
            <a:ext cx="7771578" cy="1361861"/>
          </a:xfrm>
        </p:spPr>
        <p:txBody>
          <a:bodyPr/>
          <a:lstStyle>
            <a:lvl1pPr algn="l">
              <a:defRPr sz="27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99" y="2906769"/>
            <a:ext cx="7771578" cy="149955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9716" indent="0">
              <a:buNone/>
              <a:defRPr sz="1300"/>
            </a:lvl2pPr>
            <a:lvl3pPr marL="639433" indent="0">
              <a:buNone/>
              <a:defRPr sz="1100"/>
            </a:lvl3pPr>
            <a:lvl4pPr marL="959149" indent="0">
              <a:buNone/>
              <a:defRPr sz="1000"/>
            </a:lvl4pPr>
            <a:lvl5pPr marL="1278864" indent="0">
              <a:buNone/>
              <a:defRPr sz="1000"/>
            </a:lvl5pPr>
            <a:lvl6pPr marL="1598582" indent="0">
              <a:buNone/>
              <a:defRPr sz="1000"/>
            </a:lvl6pPr>
            <a:lvl7pPr marL="1918297" indent="0">
              <a:buNone/>
              <a:defRPr sz="1000"/>
            </a:lvl7pPr>
            <a:lvl8pPr marL="2238015" indent="0">
              <a:buNone/>
              <a:defRPr sz="1000"/>
            </a:lvl8pPr>
            <a:lvl9pPr marL="255773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867377901"/>
      </p:ext>
    </p:extLst>
  </p:cSld>
  <p:clrMapOvr>
    <a:masterClrMapping/>
  </p:clrMapOvr>
  <p:transition spd="slow" advTm="11399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6" y="273716"/>
            <a:ext cx="3009173" cy="116203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74" y="273717"/>
            <a:ext cx="5111859" cy="585213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6" y="1435758"/>
            <a:ext cx="3009173" cy="4690106"/>
          </a:xfrm>
        </p:spPr>
        <p:txBody>
          <a:bodyPr/>
          <a:lstStyle>
            <a:lvl1pPr marL="0" indent="0">
              <a:buNone/>
              <a:defRPr sz="1000"/>
            </a:lvl1pPr>
            <a:lvl2pPr marL="319764" indent="0">
              <a:buNone/>
              <a:defRPr sz="900"/>
            </a:lvl2pPr>
            <a:lvl3pPr marL="639529" indent="0">
              <a:buNone/>
              <a:defRPr sz="700"/>
            </a:lvl3pPr>
            <a:lvl4pPr marL="959293" indent="0">
              <a:buNone/>
              <a:defRPr sz="600"/>
            </a:lvl4pPr>
            <a:lvl5pPr marL="1279056" indent="0">
              <a:buNone/>
              <a:defRPr sz="600"/>
            </a:lvl5pPr>
            <a:lvl6pPr marL="1598822" indent="0">
              <a:buNone/>
              <a:defRPr sz="600"/>
            </a:lvl6pPr>
            <a:lvl7pPr marL="1918585" indent="0">
              <a:buNone/>
              <a:defRPr sz="600"/>
            </a:lvl7pPr>
            <a:lvl8pPr marL="2238351" indent="0">
              <a:buNone/>
              <a:defRPr sz="600"/>
            </a:lvl8pPr>
            <a:lvl9pPr marL="2558114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492857357"/>
      </p:ext>
    </p:extLst>
  </p:cSld>
  <p:clrMapOvr>
    <a:masterClrMapping/>
  </p:clrMapOvr>
  <p:transition spd="slow" advTm="11399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2" y="4800937"/>
            <a:ext cx="5486698" cy="56590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2" y="612924"/>
            <a:ext cx="5486698" cy="4114128"/>
          </a:xfrm>
        </p:spPr>
        <p:txBody>
          <a:bodyPr/>
          <a:lstStyle>
            <a:lvl1pPr marL="0" indent="0">
              <a:buNone/>
              <a:defRPr sz="2200"/>
            </a:lvl1pPr>
            <a:lvl2pPr marL="319764" indent="0">
              <a:buNone/>
              <a:defRPr sz="2000"/>
            </a:lvl2pPr>
            <a:lvl3pPr marL="639529" indent="0">
              <a:buNone/>
              <a:defRPr sz="1700"/>
            </a:lvl3pPr>
            <a:lvl4pPr marL="959293" indent="0">
              <a:buNone/>
              <a:defRPr sz="1400"/>
            </a:lvl4pPr>
            <a:lvl5pPr marL="1279056" indent="0">
              <a:buNone/>
              <a:defRPr sz="1400"/>
            </a:lvl5pPr>
            <a:lvl6pPr marL="1598822" indent="0">
              <a:buNone/>
              <a:defRPr sz="1400"/>
            </a:lvl6pPr>
            <a:lvl7pPr marL="1918585" indent="0">
              <a:buNone/>
              <a:defRPr sz="1400"/>
            </a:lvl7pPr>
            <a:lvl8pPr marL="2238351" indent="0">
              <a:buNone/>
              <a:defRPr sz="1400"/>
            </a:lvl8pPr>
            <a:lvl9pPr marL="2558114" indent="0">
              <a:buNone/>
              <a:defRPr sz="1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2" y="5366839"/>
            <a:ext cx="5486698" cy="806033"/>
          </a:xfrm>
        </p:spPr>
        <p:txBody>
          <a:bodyPr/>
          <a:lstStyle>
            <a:lvl1pPr marL="0" indent="0">
              <a:buNone/>
              <a:defRPr sz="1000"/>
            </a:lvl1pPr>
            <a:lvl2pPr marL="319764" indent="0">
              <a:buNone/>
              <a:defRPr sz="900"/>
            </a:lvl2pPr>
            <a:lvl3pPr marL="639529" indent="0">
              <a:buNone/>
              <a:defRPr sz="700"/>
            </a:lvl3pPr>
            <a:lvl4pPr marL="959293" indent="0">
              <a:buNone/>
              <a:defRPr sz="600"/>
            </a:lvl4pPr>
            <a:lvl5pPr marL="1279056" indent="0">
              <a:buNone/>
              <a:defRPr sz="600"/>
            </a:lvl5pPr>
            <a:lvl6pPr marL="1598822" indent="0">
              <a:buNone/>
              <a:defRPr sz="600"/>
            </a:lvl6pPr>
            <a:lvl7pPr marL="1918585" indent="0">
              <a:buNone/>
              <a:defRPr sz="600"/>
            </a:lvl7pPr>
            <a:lvl8pPr marL="2238351" indent="0">
              <a:buNone/>
              <a:defRPr sz="600"/>
            </a:lvl8pPr>
            <a:lvl9pPr marL="2558114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975070556"/>
      </p:ext>
    </p:extLst>
  </p:cSld>
  <p:clrMapOvr>
    <a:masterClrMapping/>
  </p:clrMapOvr>
  <p:transition spd="slow" advTm="11399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335095583"/>
      </p:ext>
    </p:extLst>
  </p:cSld>
  <p:clrMapOvr>
    <a:masterClrMapping/>
  </p:clrMapOvr>
  <p:transition spd="slow" advTm="11399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060" y="725433"/>
            <a:ext cx="1935428" cy="520899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778" y="725433"/>
            <a:ext cx="5662918" cy="52089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722859987"/>
      </p:ext>
    </p:extLst>
  </p:cSld>
  <p:clrMapOvr>
    <a:masterClrMapping/>
  </p:clrMapOvr>
  <p:transition spd="slow" advTm="11399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873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21" y="1612069"/>
            <a:ext cx="2329681" cy="43223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915531800"/>
      </p:ext>
    </p:extLst>
  </p:cSld>
  <p:clrMapOvr>
    <a:masterClrMapping/>
  </p:clrMapOvr>
  <p:transition spd="slow" advTm="11399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85" y="275398"/>
            <a:ext cx="8230048" cy="114188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76" y="1534825"/>
            <a:ext cx="4041101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16" indent="0">
              <a:buNone/>
              <a:defRPr sz="1400" b="1"/>
            </a:lvl2pPr>
            <a:lvl3pPr marL="639433" indent="0">
              <a:buNone/>
              <a:defRPr sz="1300" b="1"/>
            </a:lvl3pPr>
            <a:lvl4pPr marL="959149" indent="0">
              <a:buNone/>
              <a:defRPr sz="1100" b="1"/>
            </a:lvl4pPr>
            <a:lvl5pPr marL="1278864" indent="0">
              <a:buNone/>
              <a:defRPr sz="1100" b="1"/>
            </a:lvl5pPr>
            <a:lvl6pPr marL="1598582" indent="0">
              <a:buNone/>
              <a:defRPr sz="1100" b="1"/>
            </a:lvl6pPr>
            <a:lvl7pPr marL="1918297" indent="0">
              <a:buNone/>
              <a:defRPr sz="1100" b="1"/>
            </a:lvl7pPr>
            <a:lvl8pPr marL="2238015" indent="0">
              <a:buNone/>
              <a:defRPr sz="1100" b="1"/>
            </a:lvl8pPr>
            <a:lvl9pPr marL="2557730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76" y="2174612"/>
            <a:ext cx="4041101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429" y="1534825"/>
            <a:ext cx="4042595" cy="6397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9716" indent="0">
              <a:buNone/>
              <a:defRPr sz="1400" b="1"/>
            </a:lvl2pPr>
            <a:lvl3pPr marL="639433" indent="0">
              <a:buNone/>
              <a:defRPr sz="1300" b="1"/>
            </a:lvl3pPr>
            <a:lvl4pPr marL="959149" indent="0">
              <a:buNone/>
              <a:defRPr sz="1100" b="1"/>
            </a:lvl4pPr>
            <a:lvl5pPr marL="1278864" indent="0">
              <a:buNone/>
              <a:defRPr sz="1100" b="1"/>
            </a:lvl5pPr>
            <a:lvl6pPr marL="1598582" indent="0">
              <a:buNone/>
              <a:defRPr sz="1100" b="1"/>
            </a:lvl6pPr>
            <a:lvl7pPr marL="1918297" indent="0">
              <a:buNone/>
              <a:defRPr sz="1100" b="1"/>
            </a:lvl7pPr>
            <a:lvl8pPr marL="2238015" indent="0">
              <a:buNone/>
              <a:defRPr sz="1100" b="1"/>
            </a:lvl8pPr>
            <a:lvl9pPr marL="2557730" indent="0">
              <a:buNone/>
              <a:defRPr sz="1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429" y="2174612"/>
            <a:ext cx="4042595" cy="395124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3975637796"/>
      </p:ext>
    </p:extLst>
  </p:cSld>
  <p:clrMapOvr>
    <a:masterClrMapping/>
  </p:clrMapOvr>
  <p:transition spd="slow" advTm="11399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3568314357"/>
      </p:ext>
    </p:extLst>
  </p:cSld>
  <p:clrMapOvr>
    <a:masterClrMapping/>
  </p:clrMapOvr>
  <p:transition spd="slow" advTm="11399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91863764"/>
      </p:ext>
    </p:extLst>
  </p:cSld>
  <p:clrMapOvr>
    <a:masterClrMapping/>
  </p:clrMapOvr>
  <p:transition spd="slow" advTm="11399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9" y="273716"/>
            <a:ext cx="3009173" cy="116203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74" y="273717"/>
            <a:ext cx="5111859" cy="585213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9" y="1435759"/>
            <a:ext cx="3009173" cy="4690106"/>
          </a:xfrm>
        </p:spPr>
        <p:txBody>
          <a:bodyPr/>
          <a:lstStyle>
            <a:lvl1pPr marL="0" indent="0">
              <a:buNone/>
              <a:defRPr sz="1000"/>
            </a:lvl1pPr>
            <a:lvl2pPr marL="319716" indent="0">
              <a:buNone/>
              <a:defRPr sz="900"/>
            </a:lvl2pPr>
            <a:lvl3pPr marL="639433" indent="0">
              <a:buNone/>
              <a:defRPr sz="700"/>
            </a:lvl3pPr>
            <a:lvl4pPr marL="959149" indent="0">
              <a:buNone/>
              <a:defRPr sz="600"/>
            </a:lvl4pPr>
            <a:lvl5pPr marL="1278864" indent="0">
              <a:buNone/>
              <a:defRPr sz="600"/>
            </a:lvl5pPr>
            <a:lvl6pPr marL="1598582" indent="0">
              <a:buNone/>
              <a:defRPr sz="600"/>
            </a:lvl6pPr>
            <a:lvl7pPr marL="1918297" indent="0">
              <a:buNone/>
              <a:defRPr sz="600"/>
            </a:lvl7pPr>
            <a:lvl8pPr marL="2238015" indent="0">
              <a:buNone/>
              <a:defRPr sz="600"/>
            </a:lvl8pPr>
            <a:lvl9pPr marL="2557730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1993547170"/>
      </p:ext>
    </p:extLst>
  </p:cSld>
  <p:clrMapOvr>
    <a:masterClrMapping/>
  </p:clrMapOvr>
  <p:transition spd="slow" advTm="11399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2" y="4800937"/>
            <a:ext cx="5486698" cy="56590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2" y="612924"/>
            <a:ext cx="5486698" cy="4114128"/>
          </a:xfrm>
        </p:spPr>
        <p:txBody>
          <a:bodyPr/>
          <a:lstStyle>
            <a:lvl1pPr marL="0" indent="0">
              <a:buNone/>
              <a:defRPr sz="2200"/>
            </a:lvl1pPr>
            <a:lvl2pPr marL="319716" indent="0">
              <a:buNone/>
              <a:defRPr sz="2000"/>
            </a:lvl2pPr>
            <a:lvl3pPr marL="639433" indent="0">
              <a:buNone/>
              <a:defRPr sz="1700"/>
            </a:lvl3pPr>
            <a:lvl4pPr marL="959149" indent="0">
              <a:buNone/>
              <a:defRPr sz="1400"/>
            </a:lvl4pPr>
            <a:lvl5pPr marL="1278864" indent="0">
              <a:buNone/>
              <a:defRPr sz="1400"/>
            </a:lvl5pPr>
            <a:lvl6pPr marL="1598582" indent="0">
              <a:buNone/>
              <a:defRPr sz="1400"/>
            </a:lvl6pPr>
            <a:lvl7pPr marL="1918297" indent="0">
              <a:buNone/>
              <a:defRPr sz="1400"/>
            </a:lvl7pPr>
            <a:lvl8pPr marL="2238015" indent="0">
              <a:buNone/>
              <a:defRPr sz="1400"/>
            </a:lvl8pPr>
            <a:lvl9pPr marL="2557730" indent="0">
              <a:buNone/>
              <a:defRPr sz="1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2" y="5366839"/>
            <a:ext cx="5486698" cy="806033"/>
          </a:xfrm>
        </p:spPr>
        <p:txBody>
          <a:bodyPr/>
          <a:lstStyle>
            <a:lvl1pPr marL="0" indent="0">
              <a:buNone/>
              <a:defRPr sz="1000"/>
            </a:lvl1pPr>
            <a:lvl2pPr marL="319716" indent="0">
              <a:buNone/>
              <a:defRPr sz="900"/>
            </a:lvl2pPr>
            <a:lvl3pPr marL="639433" indent="0">
              <a:buNone/>
              <a:defRPr sz="700"/>
            </a:lvl3pPr>
            <a:lvl4pPr marL="959149" indent="0">
              <a:buNone/>
              <a:defRPr sz="600"/>
            </a:lvl4pPr>
            <a:lvl5pPr marL="1278864" indent="0">
              <a:buNone/>
              <a:defRPr sz="600"/>
            </a:lvl5pPr>
            <a:lvl6pPr marL="1598582" indent="0">
              <a:buNone/>
              <a:defRPr sz="600"/>
            </a:lvl6pPr>
            <a:lvl7pPr marL="1918297" indent="0">
              <a:buNone/>
              <a:defRPr sz="600"/>
            </a:lvl7pPr>
            <a:lvl8pPr marL="2238015" indent="0">
              <a:buNone/>
              <a:defRPr sz="600"/>
            </a:lvl8pPr>
            <a:lvl9pPr marL="2557730" indent="0">
              <a:buNone/>
              <a:defRPr sz="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</p:spTree>
    <p:extLst>
      <p:ext uri="{BB962C8B-B14F-4D97-AF65-F5344CB8AC3E}">
        <p14:creationId xmlns:p14="http://schemas.microsoft.com/office/powerpoint/2010/main" val="2080427117"/>
      </p:ext>
    </p:extLst>
  </p:cSld>
  <p:clrMapOvr>
    <a:masterClrMapping/>
  </p:clrMapOvr>
  <p:transition spd="slow" advTm="11399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8961" y="15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45" tIns="31971" rIns="63945" bIns="31971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00" dirty="0">
              <a:solidFill>
                <a:srgbClr val="656664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778" y="725430"/>
            <a:ext cx="7741711" cy="7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74" y="1612069"/>
            <a:ext cx="4802728" cy="43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1779" y="403017"/>
            <a:ext cx="2895675" cy="1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656664"/>
                </a:solidFill>
              </a:rPr>
              <a:t>What's unique about Queen's?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1" y="263930"/>
            <a:ext cx="1904721" cy="9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1399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5pPr>
      <a:lvl6pPr marL="31971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63943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95914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278864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39789" indent="-239789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9538" indent="-199822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99288" indent="-15986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1100">
          <a:solidFill>
            <a:schemeClr val="tx1"/>
          </a:solidFill>
          <a:latin typeface="+mn-lt"/>
          <a:ea typeface="+mn-ea"/>
        </a:defRPr>
      </a:lvl3pPr>
      <a:lvl4pPr marL="1119006" indent="-15986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100">
          <a:solidFill>
            <a:schemeClr val="tx1"/>
          </a:solidFill>
          <a:latin typeface="+mn-lt"/>
          <a:ea typeface="+mn-ea"/>
        </a:defRPr>
      </a:lvl4pPr>
      <a:lvl5pPr marL="1438722" indent="-15986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758436" indent="-159860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078154" indent="-159860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2397869" indent="-159860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2717586" indent="-159860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716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33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149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864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582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297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015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7730" algn="l" defTabSz="319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8961" y="15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48" tIns="31973" rIns="63948" bIns="31973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00" dirty="0">
              <a:solidFill>
                <a:srgbClr val="656664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778" y="725430"/>
            <a:ext cx="7741711" cy="7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74" y="1612069"/>
            <a:ext cx="4802728" cy="43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1779" y="403017"/>
            <a:ext cx="2895675" cy="1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  <a:endParaRPr lang="en-US" dirty="0">
              <a:solidFill>
                <a:srgbClr val="6566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1" y="263929"/>
            <a:ext cx="1904721" cy="9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1399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5pPr>
      <a:lvl6pPr marL="31973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639465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959197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278928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39801" indent="-239801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9564" indent="-199832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99328" indent="-159868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1100">
          <a:solidFill>
            <a:schemeClr val="tx1"/>
          </a:solidFill>
          <a:latin typeface="+mn-lt"/>
          <a:ea typeface="+mn-ea"/>
        </a:defRPr>
      </a:lvl3pPr>
      <a:lvl4pPr marL="1119062" indent="-159868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100">
          <a:solidFill>
            <a:schemeClr val="tx1"/>
          </a:solidFill>
          <a:latin typeface="+mn-lt"/>
          <a:ea typeface="+mn-ea"/>
        </a:defRPr>
      </a:lvl4pPr>
      <a:lvl5pPr marL="1438794" indent="-159868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758524" indent="-159868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078258" indent="-159868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2397989" indent="-159868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2717722" indent="-159868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732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65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197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928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662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393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127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7858" algn="l" defTabSz="3197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8961" y="15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54" tIns="31977" rIns="63954" bIns="31977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00">
              <a:solidFill>
                <a:srgbClr val="656664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778" y="725430"/>
            <a:ext cx="7741711" cy="7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73" y="1612069"/>
            <a:ext cx="4802728" cy="43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1779" y="403017"/>
            <a:ext cx="2895675" cy="1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656664"/>
                </a:solidFill>
              </a:rPr>
              <a:t>What's unique about Queen's?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1" y="263927"/>
            <a:ext cx="1904721" cy="9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1399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65 Medium" pitchFamily="34" charset="0"/>
          <a:ea typeface="ＭＳ Ｐゴシック" charset="0"/>
          <a:cs typeface="ＭＳ Ｐゴシック" charset="0"/>
        </a:defRPr>
      </a:lvl5pPr>
      <a:lvl6pPr marL="319764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63952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95929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27905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39825" indent="-23982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9616" indent="-199852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99408" indent="-159884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•"/>
        <a:defRPr sz="1100">
          <a:solidFill>
            <a:schemeClr val="tx1"/>
          </a:solidFill>
          <a:latin typeface="+mn-lt"/>
          <a:ea typeface="+mn-ea"/>
        </a:defRPr>
      </a:lvl3pPr>
      <a:lvl4pPr marL="1119174" indent="-159884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–"/>
        <a:defRPr sz="1100">
          <a:solidFill>
            <a:schemeClr val="tx1"/>
          </a:solidFill>
          <a:latin typeface="+mn-lt"/>
          <a:ea typeface="+mn-ea"/>
        </a:defRPr>
      </a:lvl4pPr>
      <a:lvl5pPr marL="1438938" indent="-159884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758700" indent="-159884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078466" indent="-159884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2398229" indent="-159884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2717994" indent="-159884" algn="l" rtl="0" fontAlgn="base">
        <a:lnSpc>
          <a:spcPct val="120000"/>
        </a:lnSpc>
        <a:spcBef>
          <a:spcPct val="0"/>
        </a:spcBef>
        <a:spcAft>
          <a:spcPct val="5000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764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29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293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056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822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585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351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8114" algn="l" defTabSz="3197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.emerson@qub.ac.uk" TargetMode="Externa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demethodology.org.uk/secondaryschools.html" TargetMode="External"/><Relationship Id="rId2" Type="http://schemas.openxmlformats.org/officeDocument/2006/relationships/hyperlink" Target="http://deliberating.org/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0" y="2060848"/>
            <a:ext cx="7771578" cy="13618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3200" dirty="0"/>
              <a:t>Developing 'Political Generosity' through Classroom Deliberation</a:t>
            </a:r>
            <a:r>
              <a:rPr lang="en-GB" sz="3600" b="1" cap="none" dirty="0"/>
              <a:t/>
            </a:r>
            <a:br>
              <a:rPr lang="en-GB" sz="3600" b="1" cap="none" dirty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2870" y="4305706"/>
            <a:ext cx="7771578" cy="1499558"/>
          </a:xfrm>
        </p:spPr>
        <p:txBody>
          <a:bodyPr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Avenir LT Std 65 Medium"/>
              </a:rPr>
              <a:t>Lesley Emerson </a:t>
            </a:r>
            <a:br>
              <a:rPr lang="en-GB" sz="2000" b="1" dirty="0">
                <a:solidFill>
                  <a:srgbClr val="000000"/>
                </a:solidFill>
                <a:latin typeface="Avenir LT Std 65 Medium"/>
              </a:rPr>
            </a:br>
            <a:r>
              <a:rPr lang="en-GB" sz="2000" b="1" dirty="0">
                <a:solidFill>
                  <a:srgbClr val="000000"/>
                </a:solidFill>
                <a:latin typeface="Avenir LT Std 65 Medium"/>
              </a:rPr>
              <a:t/>
            </a:r>
            <a:br>
              <a:rPr lang="en-GB" sz="2000" b="1" dirty="0">
                <a:solidFill>
                  <a:srgbClr val="000000"/>
                </a:solidFill>
                <a:latin typeface="Avenir LT Std 65 Medium"/>
              </a:rPr>
            </a:br>
            <a:r>
              <a:rPr lang="en-GB" sz="2000" dirty="0">
                <a:solidFill>
                  <a:srgbClr val="000000"/>
                </a:solidFill>
                <a:latin typeface="Avenir LT Std 65 Medium"/>
              </a:rPr>
              <a:t>School of Social Sciences, Education and Social Work</a:t>
            </a:r>
            <a:br>
              <a:rPr lang="en-GB" sz="2000" dirty="0">
                <a:solidFill>
                  <a:srgbClr val="000000"/>
                </a:solidFill>
                <a:latin typeface="Avenir LT Std 65 Medium"/>
              </a:rPr>
            </a:br>
            <a:r>
              <a:rPr lang="en-GB" sz="2000" dirty="0">
                <a:solidFill>
                  <a:srgbClr val="000000"/>
                </a:solidFill>
                <a:latin typeface="Avenir LT Std 65 Medium"/>
              </a:rPr>
              <a:t>Queen’s University </a:t>
            </a:r>
            <a:r>
              <a:rPr lang="en-GB" sz="2000" dirty="0" smtClean="0">
                <a:solidFill>
                  <a:srgbClr val="000000"/>
                </a:solidFill>
                <a:latin typeface="Avenir LT Std 65 Medium"/>
              </a:rPr>
              <a:t>Belfast</a:t>
            </a:r>
          </a:p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Avenir LT Std 65 Medium"/>
                <a:hlinkClick r:id="rId2"/>
              </a:rPr>
              <a:t>l.emerson@qub.ac.uk</a:t>
            </a:r>
            <a:r>
              <a:rPr lang="en-GB" sz="2000" b="1" dirty="0" smtClean="0">
                <a:solidFill>
                  <a:srgbClr val="000000"/>
                </a:solidFill>
                <a:latin typeface="Avenir LT Std 65 Medium"/>
              </a:rPr>
              <a:t> </a:t>
            </a:r>
            <a:endParaRPr lang="en-I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2720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41711" cy="72543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/>
              <a:t>Education for ‘political generosity’: </a:t>
            </a:r>
            <a:br>
              <a:rPr lang="en-IE" b="1" dirty="0"/>
            </a:br>
            <a:r>
              <a:rPr lang="en-IE" b="1" dirty="0"/>
              <a:t>emerging </a:t>
            </a:r>
            <a:r>
              <a:rPr lang="en-IE" b="1" dirty="0" smtClean="0"/>
              <a:t>pedagogical principles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8568952" cy="540060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Acknowledge the past: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Engaging with antecedents of socio-political issues helps young make sense of their current socio-political context, by exploring the nature of the problem </a:t>
            </a:r>
            <a:r>
              <a:rPr lang="en-IE" sz="4000" dirty="0" smtClean="0">
                <a:solidFill>
                  <a:schemeClr val="tx2"/>
                </a:solidFill>
              </a:rPr>
              <a:t>and </a:t>
            </a:r>
            <a:r>
              <a:rPr lang="en-IE" sz="4000" dirty="0">
                <a:solidFill>
                  <a:schemeClr val="tx2"/>
                </a:solidFill>
              </a:rPr>
              <a:t>the dynamics of the solutions in the past</a:t>
            </a:r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Engage with polyvocal narratives: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Provide multiple perspectives; use nuanced resources that convey cognitively and emotionally engaging personal narratives; draw on narratives that attest to the political as well as the personal; provide a conceptual framework in which young people can deliberate and self position</a:t>
            </a:r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Disrupt ‘given’ perspectives: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Challenge myths; disrupt homogenised official narratives; disrupt potentially biased perspectives generated at home, in communities and through the media; narrow the ‘space for permissible lies’ </a:t>
            </a:r>
            <a:endParaRPr lang="en-GB" sz="40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79898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41711" cy="72543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/>
              <a:t>Education for ‘political generosity’: </a:t>
            </a:r>
            <a:br>
              <a:rPr lang="en-IE" b="1" dirty="0"/>
            </a:br>
            <a:r>
              <a:rPr lang="en-IE" b="1" dirty="0"/>
              <a:t>emerging </a:t>
            </a:r>
            <a:r>
              <a:rPr lang="en-IE" b="1" dirty="0" smtClean="0"/>
              <a:t>pedagogical principles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8568952" cy="540060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Acknowledge the past: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Engaging with antecedents of socio-political issues helps young </a:t>
            </a:r>
            <a:r>
              <a:rPr lang="en-IE" sz="4000" u="sng" dirty="0">
                <a:solidFill>
                  <a:schemeClr val="tx2"/>
                </a:solidFill>
              </a:rPr>
              <a:t>make sense of their current socio-political context, </a:t>
            </a:r>
            <a:r>
              <a:rPr lang="en-IE" sz="4000" dirty="0">
                <a:solidFill>
                  <a:schemeClr val="tx2"/>
                </a:solidFill>
              </a:rPr>
              <a:t>by exploring the nature of the problem </a:t>
            </a:r>
            <a:r>
              <a:rPr lang="en-IE" sz="4000" dirty="0" smtClean="0">
                <a:solidFill>
                  <a:schemeClr val="tx2"/>
                </a:solidFill>
              </a:rPr>
              <a:t>and </a:t>
            </a:r>
            <a:r>
              <a:rPr lang="en-IE" sz="4000" dirty="0">
                <a:solidFill>
                  <a:schemeClr val="tx2"/>
                </a:solidFill>
              </a:rPr>
              <a:t>the dynamics of the solutions in the past</a:t>
            </a:r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Engage with polyvocal narratives: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Provide </a:t>
            </a:r>
            <a:r>
              <a:rPr lang="en-IE" sz="4000" u="sng" dirty="0">
                <a:solidFill>
                  <a:schemeClr val="tx2"/>
                </a:solidFill>
              </a:rPr>
              <a:t>multiple perspectives</a:t>
            </a:r>
            <a:r>
              <a:rPr lang="en-IE" sz="4000" dirty="0">
                <a:solidFill>
                  <a:schemeClr val="tx2"/>
                </a:solidFill>
              </a:rPr>
              <a:t>; use </a:t>
            </a:r>
            <a:r>
              <a:rPr lang="en-IE" sz="4000" u="sng" dirty="0">
                <a:solidFill>
                  <a:schemeClr val="tx2"/>
                </a:solidFill>
              </a:rPr>
              <a:t>nuanced re</a:t>
            </a:r>
            <a:r>
              <a:rPr lang="en-IE" sz="4000" dirty="0">
                <a:solidFill>
                  <a:schemeClr val="tx2"/>
                </a:solidFill>
              </a:rPr>
              <a:t>sources that </a:t>
            </a:r>
            <a:r>
              <a:rPr lang="en-IE" sz="4000" dirty="0" smtClean="0">
                <a:solidFill>
                  <a:schemeClr val="tx2"/>
                </a:solidFill>
              </a:rPr>
              <a:t>are </a:t>
            </a:r>
            <a:r>
              <a:rPr lang="en-IE" sz="4000" u="sng" dirty="0" smtClean="0">
                <a:solidFill>
                  <a:schemeClr val="tx2"/>
                </a:solidFill>
              </a:rPr>
              <a:t>cognitively </a:t>
            </a:r>
            <a:r>
              <a:rPr lang="en-IE" sz="4000" u="sng" dirty="0">
                <a:solidFill>
                  <a:schemeClr val="tx2"/>
                </a:solidFill>
              </a:rPr>
              <a:t>and emotionally </a:t>
            </a:r>
            <a:r>
              <a:rPr lang="en-IE" sz="4000" dirty="0" smtClean="0">
                <a:solidFill>
                  <a:schemeClr val="tx2"/>
                </a:solidFill>
              </a:rPr>
              <a:t>engaging; </a:t>
            </a:r>
            <a:r>
              <a:rPr lang="en-IE" sz="4000" dirty="0">
                <a:solidFill>
                  <a:schemeClr val="tx2"/>
                </a:solidFill>
              </a:rPr>
              <a:t>draw on narratives that attest to the political as well as the personal; provide a </a:t>
            </a:r>
            <a:r>
              <a:rPr lang="en-IE" sz="4000" u="sng" dirty="0">
                <a:solidFill>
                  <a:schemeClr val="tx2"/>
                </a:solidFill>
              </a:rPr>
              <a:t>conceptual framework in which young people can deliberate and self position</a:t>
            </a:r>
            <a:endParaRPr lang="en-GB" sz="4000" u="sng" dirty="0">
              <a:solidFill>
                <a:schemeClr val="tx2"/>
              </a:solidFill>
            </a:endParaRPr>
          </a:p>
          <a:p>
            <a:r>
              <a:rPr lang="en-GB" sz="4000" b="1" dirty="0">
                <a:solidFill>
                  <a:schemeClr val="tx2"/>
                </a:solidFill>
              </a:rPr>
              <a:t>Disrupt ‘given’ perspectives:</a:t>
            </a:r>
          </a:p>
          <a:p>
            <a:pPr lvl="1"/>
            <a:r>
              <a:rPr lang="en-IE" sz="4000" dirty="0">
                <a:solidFill>
                  <a:schemeClr val="tx2"/>
                </a:solidFill>
              </a:rPr>
              <a:t>Challenge myths; disrupt homogenised official narratives; disrupt potentially biased perspectives generated at home, in communities and through the media; </a:t>
            </a:r>
            <a:r>
              <a:rPr lang="en-IE" sz="4000" u="sng" dirty="0">
                <a:solidFill>
                  <a:schemeClr val="tx2"/>
                </a:solidFill>
              </a:rPr>
              <a:t>narrow the ‘space for permissible lies’ </a:t>
            </a:r>
            <a:endParaRPr lang="en-GB" sz="4000" u="sng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22684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Discussion, debate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and deliberation – setting the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scene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Discussing discussion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Debating debates</a:t>
            </a:r>
            <a:endParaRPr lang="en-GB" sz="1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Political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generosity - as an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idea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; pedagogical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principles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Structured Academic Controversy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Deliberating deliberation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Socratic questioning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38230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Structured Academic Controversy: </a:t>
            </a:r>
            <a:r>
              <a:rPr lang="en-IE" b="1" dirty="0"/>
              <a:t/>
            </a:r>
            <a:br>
              <a:rPr lang="en-IE" b="1" dirty="0"/>
            </a:br>
            <a:r>
              <a:rPr lang="en-IE" b="1" dirty="0" smtClean="0"/>
              <a:t>definition</a:t>
            </a:r>
            <a:endParaRPr lang="en-US" altLang="en-US" dirty="0" smtClean="0">
              <a:solidFill>
                <a:srgbClr val="B4144D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708150"/>
            <a:ext cx="8043863" cy="27289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IE" altLang="en-US" sz="2800" dirty="0" smtClean="0"/>
          </a:p>
          <a:p>
            <a:pPr>
              <a:buFont typeface="Wingdings 2" panose="05020102010507070707" pitchFamily="18" charset="2"/>
              <a:buNone/>
            </a:pPr>
            <a:endParaRPr lang="en-IE" altLang="en-US" sz="28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IE" altLang="en-US" sz="2800" dirty="0" smtClean="0">
                <a:solidFill>
                  <a:schemeClr val="tx2"/>
                </a:solidFill>
              </a:rPr>
              <a:t>A discussion that moves students beyond either/or debates to a more nuanced synthesis.</a:t>
            </a:r>
            <a:endParaRPr lang="en-US" altLang="en-US" sz="32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953273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Structured Academic Controversy: </a:t>
            </a:r>
            <a:r>
              <a:rPr lang="en-IE" b="1" dirty="0"/>
              <a:t/>
            </a:r>
            <a:br>
              <a:rPr lang="en-IE" b="1" dirty="0"/>
            </a:br>
            <a:r>
              <a:rPr lang="en-IE" b="1" dirty="0" smtClean="0"/>
              <a:t>preparation</a:t>
            </a:r>
            <a:endParaRPr lang="en-US" altLang="en-US" dirty="0" smtClean="0">
              <a:solidFill>
                <a:srgbClr val="B4144D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15510" y="1916832"/>
            <a:ext cx="8043863" cy="3593058"/>
          </a:xfrm>
        </p:spPr>
        <p:txBody>
          <a:bodyPr>
            <a:normAutofit fontScale="77500" lnSpcReduction="20000"/>
          </a:bodyPr>
          <a:lstStyle/>
          <a:p>
            <a:r>
              <a:rPr lang="en-IE" altLang="en-US" sz="2800" dirty="0" smtClean="0">
                <a:solidFill>
                  <a:schemeClr val="tx2"/>
                </a:solidFill>
              </a:rPr>
              <a:t>Choose </a:t>
            </a:r>
            <a:r>
              <a:rPr lang="en-IE" altLang="en-US" sz="2800" dirty="0">
                <a:solidFill>
                  <a:schemeClr val="tx2"/>
                </a:solidFill>
              </a:rPr>
              <a:t>a question that lends itself to contrasting viewpoints. </a:t>
            </a:r>
          </a:p>
          <a:p>
            <a:pPr>
              <a:buFont typeface="Wingdings 2" panose="05020102010507070707" pitchFamily="18" charset="2"/>
              <a:buNone/>
            </a:pPr>
            <a:endParaRPr lang="en-IE" altLang="en-US" sz="2800" dirty="0">
              <a:solidFill>
                <a:schemeClr val="tx2"/>
              </a:solidFill>
            </a:endParaRPr>
          </a:p>
          <a:p>
            <a:r>
              <a:rPr lang="en-IE" altLang="en-US" sz="2800" dirty="0">
                <a:solidFill>
                  <a:schemeClr val="tx2"/>
                </a:solidFill>
              </a:rPr>
              <a:t>Find and select two or three documents (primary or secondary sources) that embody each side.</a:t>
            </a:r>
          </a:p>
          <a:p>
            <a:pPr marL="0" indent="0">
              <a:buNone/>
            </a:pPr>
            <a:endParaRPr lang="en-IE" altLang="en-US" sz="2800" dirty="0">
              <a:solidFill>
                <a:schemeClr val="tx2"/>
              </a:solidFill>
            </a:endParaRPr>
          </a:p>
          <a:p>
            <a:r>
              <a:rPr lang="en-IE" altLang="en-US" sz="2800" dirty="0">
                <a:solidFill>
                  <a:schemeClr val="tx2"/>
                </a:solidFill>
              </a:rPr>
              <a:t>Consider timing, make copies of handouts, and plan grouping strategies. Plan on using about </a:t>
            </a:r>
            <a:r>
              <a:rPr lang="en-IE" altLang="en-US" sz="2800" dirty="0" smtClean="0">
                <a:solidFill>
                  <a:schemeClr val="tx2"/>
                </a:solidFill>
              </a:rPr>
              <a:t>an hour.</a:t>
            </a:r>
            <a:endParaRPr lang="en-IE" alt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42429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307975" y="1636713"/>
            <a:ext cx="8610600" cy="4978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Organize students into four-person teams comprised of two dyads. Each dyad reviews materials that represent a range of different positions.</a:t>
            </a:r>
          </a:p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Dyads come together as a four-person team and present their views to one other, one dyad acting as the presenters, the others as the listeners.</a:t>
            </a:r>
          </a:p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Rather than refuting the other position, the listening dyad repeats back to the presenters what they understood. </a:t>
            </a:r>
          </a:p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Listeners do not become presenters until the original presenters are fully satisfied that they have been heard and understood.</a:t>
            </a:r>
          </a:p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Second dyad presents; first listens</a:t>
            </a:r>
          </a:p>
          <a:p>
            <a:pPr>
              <a:defRPr/>
            </a:pPr>
            <a:r>
              <a:rPr lang="en-IE" sz="2800" dirty="0" smtClean="0">
                <a:solidFill>
                  <a:schemeClr val="tx2"/>
                </a:solidFill>
              </a:rPr>
              <a:t>Dyads abandon their original assignments and work toward reaching consensus. If consensus proves unattainable, the team clarifies where their differences lie.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Structured Academic Controversy: </a:t>
            </a:r>
            <a:r>
              <a:rPr lang="en-IE" b="1" dirty="0"/>
              <a:t/>
            </a:r>
            <a:br>
              <a:rPr lang="en-IE" b="1" dirty="0"/>
            </a:br>
            <a:r>
              <a:rPr lang="en-IE" b="1" dirty="0" smtClean="0"/>
              <a:t>procedure</a:t>
            </a:r>
            <a:endParaRPr lang="en-US" altLang="en-US" dirty="0" smtClean="0">
              <a:solidFill>
                <a:srgbClr val="B41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4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61362" cy="4864100"/>
          </a:xfrm>
        </p:spPr>
        <p:txBody>
          <a:bodyPr>
            <a:normAutofit/>
          </a:bodyPr>
          <a:lstStyle/>
          <a:p>
            <a:r>
              <a:rPr lang="en-IE" altLang="en-US" dirty="0" smtClean="0">
                <a:solidFill>
                  <a:schemeClr val="tx2"/>
                </a:solidFill>
              </a:rPr>
              <a:t>Students' debate framework runs deep –they will try to find holes in their opponents’ positions and aim to refute them. </a:t>
            </a:r>
          </a:p>
          <a:p>
            <a:pPr lvl="1"/>
            <a:r>
              <a:rPr lang="en-IE" altLang="en-US" sz="1800" dirty="0" smtClean="0">
                <a:solidFill>
                  <a:schemeClr val="tx2"/>
                </a:solidFill>
              </a:rPr>
              <a:t>Reinforce the idea of "active listening" to your students.</a:t>
            </a:r>
          </a:p>
          <a:p>
            <a:pPr lvl="1"/>
            <a:r>
              <a:rPr lang="en-IE" altLang="en-US" sz="1800" dirty="0" smtClean="0">
                <a:solidFill>
                  <a:schemeClr val="tx2"/>
                </a:solidFill>
              </a:rPr>
              <a:t>Establishing the rule: make notes when confused, do not interrupt the presenters.</a:t>
            </a:r>
          </a:p>
          <a:p>
            <a:pPr lvl="1"/>
            <a:r>
              <a:rPr lang="en-IE" altLang="en-US" sz="1800" dirty="0" smtClean="0">
                <a:solidFill>
                  <a:schemeClr val="tx2"/>
                </a:solidFill>
              </a:rPr>
              <a:t>Display the procedures</a:t>
            </a:r>
          </a:p>
          <a:p>
            <a:r>
              <a:rPr lang="en-IE" altLang="en-US" dirty="0" smtClean="0">
                <a:solidFill>
                  <a:schemeClr val="tx2"/>
                </a:solidFill>
              </a:rPr>
              <a:t>The absence of a certain answer may confuse them. </a:t>
            </a:r>
          </a:p>
          <a:p>
            <a:pPr lvl="1"/>
            <a:r>
              <a:rPr lang="en-IE" altLang="en-US" sz="1800" dirty="0" smtClean="0">
                <a:solidFill>
                  <a:schemeClr val="tx2"/>
                </a:solidFill>
              </a:rPr>
              <a:t>Reassure students that uncertainty and complexity are expected. </a:t>
            </a:r>
          </a:p>
          <a:p>
            <a:pPr lvl="1"/>
            <a:r>
              <a:rPr lang="en-IE" altLang="en-US" sz="1800" dirty="0" smtClean="0">
                <a:solidFill>
                  <a:schemeClr val="tx2"/>
                </a:solidFill>
              </a:rPr>
              <a:t>Encourage them to make notes that specify their confusion, new ideas or questions.</a:t>
            </a:r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Structured Academic Controversy: </a:t>
            </a:r>
            <a:r>
              <a:rPr lang="en-IE" b="1" dirty="0"/>
              <a:t/>
            </a:r>
            <a:br>
              <a:rPr lang="en-IE" b="1" dirty="0"/>
            </a:br>
            <a:r>
              <a:rPr lang="en-IE" b="1" dirty="0" smtClean="0"/>
              <a:t>issues</a:t>
            </a:r>
            <a:endParaRPr lang="en-US" altLang="en-US" dirty="0" smtClean="0">
              <a:solidFill>
                <a:srgbClr val="B41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56664"/>
                </a:solidFill>
              </a:rPr>
              <a:t>What's unique about Queen's?</a:t>
            </a:r>
            <a:endParaRPr lang="en-US">
              <a:solidFill>
                <a:srgbClr val="6566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" y="4637737"/>
            <a:ext cx="2199115" cy="215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10" y="2467524"/>
            <a:ext cx="3457961" cy="209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27" y="4615169"/>
            <a:ext cx="3066728" cy="2176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615168"/>
            <a:ext cx="3670849" cy="217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8527" t="8001" r="15681" b="-8001"/>
          <a:stretch/>
        </p:blipFill>
        <p:spPr>
          <a:xfrm>
            <a:off x="66371" y="41909"/>
            <a:ext cx="2679310" cy="252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1" y="2412981"/>
            <a:ext cx="3258067" cy="2167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2394685"/>
            <a:ext cx="2194991" cy="214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272" y="41908"/>
            <a:ext cx="3196975" cy="2293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128" y="17247"/>
            <a:ext cx="2995449" cy="24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2227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56664"/>
                </a:solidFill>
              </a:rPr>
              <a:t>What's unique about Queen's?</a:t>
            </a:r>
            <a:endParaRPr lang="en-US">
              <a:solidFill>
                <a:srgbClr val="6566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" y="4637737"/>
            <a:ext cx="2199115" cy="215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10" y="2467524"/>
            <a:ext cx="3457961" cy="209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27" y="4615169"/>
            <a:ext cx="3066728" cy="2176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615168"/>
            <a:ext cx="3670849" cy="217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8527" t="8001" r="15681" b="-8001"/>
          <a:stretch/>
        </p:blipFill>
        <p:spPr>
          <a:xfrm>
            <a:off x="66371" y="41909"/>
            <a:ext cx="2679310" cy="252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1" y="2412981"/>
            <a:ext cx="3258067" cy="2167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2394685"/>
            <a:ext cx="2194991" cy="214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272" y="41908"/>
            <a:ext cx="3196975" cy="2293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128" y="17247"/>
            <a:ext cx="2995449" cy="2450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4527" y="2220562"/>
            <a:ext cx="4610770" cy="2554545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/>
                </a:solidFill>
              </a:rPr>
              <a:t>Deliberation</a:t>
            </a:r>
            <a:r>
              <a:rPr lang="en-GB" sz="4000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GB" sz="4000" dirty="0" smtClean="0">
                <a:solidFill>
                  <a:schemeClr val="tx2"/>
                </a:solidFill>
              </a:rPr>
              <a:t>Should government allow ‘hate speech’?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89147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412" y="2780928"/>
            <a:ext cx="79928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2"/>
              </a:rPr>
              <a:t>http://deliberating.org</a:t>
            </a:r>
            <a:r>
              <a:rPr lang="en-GB" sz="2000" b="1" dirty="0" smtClean="0">
                <a:hlinkClick r:id="rId2"/>
              </a:rPr>
              <a:t>/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>
                <a:hlinkClick r:id="rId3"/>
              </a:rPr>
              <a:t>http://</a:t>
            </a:r>
            <a:r>
              <a:rPr lang="en-GB" sz="2000" b="1" dirty="0" smtClean="0">
                <a:hlinkClick r:id="rId3"/>
              </a:rPr>
              <a:t>www.osdemethodology.org.uk/secondaryschools.html</a:t>
            </a:r>
            <a:endParaRPr lang="en-GB" sz="2000" b="1" dirty="0" smtClean="0"/>
          </a:p>
          <a:p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97222325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Discussion, debate </a:t>
            </a:r>
            <a:r>
              <a:rPr lang="en-GB" sz="2400" dirty="0">
                <a:solidFill>
                  <a:schemeClr val="tx2"/>
                </a:solidFill>
              </a:rPr>
              <a:t>and deliberation – setting the </a:t>
            </a:r>
            <a:r>
              <a:rPr lang="en-GB" sz="2400" dirty="0" smtClean="0">
                <a:solidFill>
                  <a:schemeClr val="tx2"/>
                </a:solidFill>
              </a:rPr>
              <a:t>scene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Discussing discussion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Debating debates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Political </a:t>
            </a:r>
            <a:r>
              <a:rPr lang="en-GB" sz="2400" dirty="0">
                <a:solidFill>
                  <a:schemeClr val="tx2"/>
                </a:solidFill>
              </a:rPr>
              <a:t>generosity - as an </a:t>
            </a:r>
            <a:r>
              <a:rPr lang="en-GB" sz="2400" dirty="0" smtClean="0">
                <a:solidFill>
                  <a:schemeClr val="tx2"/>
                </a:solidFill>
              </a:rPr>
              <a:t>idea</a:t>
            </a:r>
            <a:r>
              <a:rPr lang="en-GB" sz="2400" dirty="0">
                <a:solidFill>
                  <a:schemeClr val="tx2"/>
                </a:solidFill>
              </a:rPr>
              <a:t>; pedagogical </a:t>
            </a:r>
            <a:r>
              <a:rPr lang="en-GB" sz="2400" dirty="0" smtClean="0">
                <a:solidFill>
                  <a:schemeClr val="tx2"/>
                </a:solidFill>
              </a:rPr>
              <a:t>principles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Structured Academic Controversy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Deliberating deliberation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Socratic questioning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33646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Discussion, debate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and deliberation – setting the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scene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Discussing discussion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Debating debates</a:t>
            </a:r>
            <a:endParaRPr lang="en-GB" sz="1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Political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generosity - as an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idea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; pedagogical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principles</a:t>
            </a: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Structured Academic Controversy – activity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Deliberating deliberation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Socratic questioning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1196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6" y="134239"/>
            <a:ext cx="4248472" cy="6502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71" y="135385"/>
            <a:ext cx="4379979" cy="3284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871" y="3487210"/>
            <a:ext cx="4379979" cy="31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56109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56664"/>
                </a:solidFill>
              </a:rPr>
              <a:t>What's unique about Queen's?</a:t>
            </a:r>
            <a:endParaRPr lang="en-US">
              <a:solidFill>
                <a:srgbClr val="6566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" y="4637737"/>
            <a:ext cx="2199115" cy="215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10" y="2467524"/>
            <a:ext cx="3457961" cy="209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27" y="4615169"/>
            <a:ext cx="3066728" cy="2176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615168"/>
            <a:ext cx="3670849" cy="217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8527" t="8001" r="15681" b="-8001"/>
          <a:stretch/>
        </p:blipFill>
        <p:spPr>
          <a:xfrm>
            <a:off x="66371" y="41909"/>
            <a:ext cx="2679310" cy="252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1" y="2412981"/>
            <a:ext cx="3258067" cy="2167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2394685"/>
            <a:ext cx="2194991" cy="214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272" y="41908"/>
            <a:ext cx="3196975" cy="2293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128" y="17247"/>
            <a:ext cx="2995449" cy="24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7825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Discussion, debate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and deliberation – setting the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scene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Discussing discussion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Debating debates</a:t>
            </a:r>
            <a:endParaRPr lang="en-GB" sz="1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i="1" u="sng" dirty="0" smtClean="0">
                <a:solidFill>
                  <a:schemeClr val="tx2"/>
                </a:solidFill>
              </a:rPr>
              <a:t>Political </a:t>
            </a:r>
            <a:r>
              <a:rPr lang="en-GB" sz="2400" i="1" u="sng" dirty="0">
                <a:solidFill>
                  <a:schemeClr val="tx2"/>
                </a:solidFill>
              </a:rPr>
              <a:t>generosity - as an </a:t>
            </a:r>
            <a:r>
              <a:rPr lang="en-GB" sz="2400" i="1" u="sng" dirty="0" smtClean="0">
                <a:solidFill>
                  <a:schemeClr val="tx2"/>
                </a:solidFill>
              </a:rPr>
              <a:t>idea</a:t>
            </a:r>
            <a:r>
              <a:rPr lang="en-GB" sz="2400" i="1" u="sng" dirty="0">
                <a:solidFill>
                  <a:schemeClr val="tx2"/>
                </a:solidFill>
              </a:rPr>
              <a:t>; pedagogical </a:t>
            </a:r>
            <a:r>
              <a:rPr lang="en-GB" sz="2400" i="1" u="sng" dirty="0" smtClean="0">
                <a:solidFill>
                  <a:schemeClr val="tx2"/>
                </a:solidFill>
              </a:rPr>
              <a:t>principles</a:t>
            </a: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Structured Academic Controversy – activity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Deliberating deliberation</a:t>
            </a: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Socratic questioning – activity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48951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Discussion, debate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and deliberation – setting the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scene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Discussing discussion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Debating debates</a:t>
            </a:r>
            <a:endParaRPr lang="en-GB" sz="1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i="1" u="sng" dirty="0" smtClean="0">
                <a:solidFill>
                  <a:schemeClr val="tx2"/>
                </a:solidFill>
              </a:rPr>
              <a:t>Political </a:t>
            </a:r>
            <a:r>
              <a:rPr lang="en-GB" sz="2400" i="1" u="sng" dirty="0">
                <a:solidFill>
                  <a:schemeClr val="tx2"/>
                </a:solidFill>
              </a:rPr>
              <a:t>generosity - as an </a:t>
            </a:r>
            <a:r>
              <a:rPr lang="en-GB" sz="2400" i="1" u="sng" dirty="0" smtClean="0">
                <a:solidFill>
                  <a:schemeClr val="tx2"/>
                </a:solidFill>
              </a:rPr>
              <a:t>idea</a:t>
            </a:r>
            <a:r>
              <a:rPr lang="en-GB" sz="2400" i="1" u="sng" dirty="0">
                <a:solidFill>
                  <a:schemeClr val="tx2"/>
                </a:solidFill>
              </a:rPr>
              <a:t>; pedagogical </a:t>
            </a:r>
            <a:r>
              <a:rPr lang="en-GB" sz="2400" i="1" u="sng" dirty="0" smtClean="0">
                <a:solidFill>
                  <a:schemeClr val="tx2"/>
                </a:solidFill>
              </a:rPr>
              <a:t>principles</a:t>
            </a: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Structured Academic Controversy – activity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Deliberating deliberation</a:t>
            </a:r>
          </a:p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Socratic questioning – activity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3167266" y="2060848"/>
            <a:ext cx="5473774" cy="3096344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Re-write ‘How to spot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 a weak argument’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as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‘How to spot politically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generosity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’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1717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49387"/>
              </p:ext>
            </p:extLst>
          </p:nvPr>
        </p:nvGraphicFramePr>
        <p:xfrm>
          <a:off x="1079612" y="1412776"/>
          <a:ext cx="734481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48245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35696" y="1628363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          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2567225"/>
            <a:ext cx="6984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discuss                   	debate                    deliberate 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001446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0" y="2353351"/>
            <a:ext cx="3981223" cy="2649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89" y="5076157"/>
            <a:ext cx="3024337" cy="1610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517" y="72758"/>
            <a:ext cx="3805625" cy="2060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4" y="3180805"/>
            <a:ext cx="2952328" cy="1658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8" y="32018"/>
            <a:ext cx="2236980" cy="2236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944" y="1696334"/>
            <a:ext cx="2644934" cy="3121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5425" y="4858501"/>
            <a:ext cx="2983717" cy="1852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98" y="1693524"/>
            <a:ext cx="2395015" cy="1434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98" y="4574999"/>
            <a:ext cx="3306294" cy="216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7151" y="72759"/>
            <a:ext cx="3385336" cy="24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8082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41711" cy="7254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b="1" dirty="0" smtClean="0"/>
              <a:t>Discussing discussion:</a:t>
            </a:r>
            <a:br>
              <a:rPr lang="en-IE" b="1" dirty="0" smtClean="0"/>
            </a:br>
            <a:r>
              <a:rPr lang="en-IE" b="1" dirty="0" smtClean="0"/>
              <a:t>reflecting on practice</a:t>
            </a:r>
            <a:endParaRPr lang="en-IE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83766"/>
              </p:ext>
            </p:extLst>
          </p:nvPr>
        </p:nvGraphicFramePr>
        <p:xfrm>
          <a:off x="611559" y="1397000"/>
          <a:ext cx="7992888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608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FFFF"/>
                          </a:solidFill>
                        </a:rPr>
                        <a:t>Prep required</a:t>
                      </a:r>
                      <a:endParaRPr lang="en-GB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FFFF"/>
                          </a:solidFill>
                        </a:rPr>
                        <a:t>Some prep required</a:t>
                      </a:r>
                      <a:endParaRPr lang="en-GB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FFFF"/>
                          </a:solidFill>
                        </a:rPr>
                        <a:t>Ongoing </a:t>
                      </a:r>
                    </a:p>
                    <a:p>
                      <a:pPr algn="ctr"/>
                      <a:endParaRPr lang="en-GB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43758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Gallery or chat stations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Silent conversations</a:t>
                      </a:r>
                    </a:p>
                    <a:p>
                      <a:pPr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Walking debate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Hot seat or ‘philosophical chairs’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Socratic seminars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Jigsaw group work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sz="1800" b="0" dirty="0" smtClean="0">
                          <a:solidFill>
                            <a:schemeClr val="tx2"/>
                          </a:solidFill>
                        </a:rPr>
                        <a:t>Etc. 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Post it clustering</a:t>
                      </a:r>
                    </a:p>
                    <a:p>
                      <a:pPr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Carousel discussion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Fishbowl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Fishbowl with ‘coaching’ or ‘tag team’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Snowball</a:t>
                      </a:r>
                    </a:p>
                    <a:p>
                      <a:pPr>
                        <a:defRPr/>
                      </a:pP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IE" sz="1800" dirty="0" smtClean="0">
                          <a:solidFill>
                            <a:schemeClr val="tx2"/>
                          </a:solidFill>
                        </a:rPr>
                        <a:t>Etc.</a:t>
                      </a:r>
                      <a:r>
                        <a:rPr lang="en-IE" sz="18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IE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Think-pair-share</a:t>
                      </a:r>
                    </a:p>
                    <a:p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5 whys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</a:pPr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Speed re-teach</a:t>
                      </a:r>
                    </a:p>
                    <a:p>
                      <a:pPr>
                        <a:buFont typeface="Wingdings 2" panose="05020102010507070707" pitchFamily="18" charset="2"/>
                        <a:buNone/>
                      </a:pPr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Discussion fora, tweets</a:t>
                      </a:r>
                    </a:p>
                    <a:p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‘No easy answers’ board</a:t>
                      </a:r>
                    </a:p>
                    <a:p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Graffiti wall</a:t>
                      </a:r>
                    </a:p>
                    <a:p>
                      <a:endParaRPr lang="en-IE" altLang="en-US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IE" altLang="en-US" sz="1800" dirty="0" smtClean="0">
                          <a:solidFill>
                            <a:schemeClr val="tx2"/>
                          </a:solidFill>
                        </a:rPr>
                        <a:t>Etc.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92" y="1476387"/>
            <a:ext cx="810838" cy="30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84784"/>
            <a:ext cx="810838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9027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41711" cy="7254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>Debating debates:</a:t>
            </a:r>
            <a:br>
              <a:rPr lang="en-GB" b="1" dirty="0" smtClean="0"/>
            </a:br>
            <a:r>
              <a:rPr lang="en-GB" b="1" dirty="0" smtClean="0"/>
              <a:t>reflecting on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092" y="1484784"/>
            <a:ext cx="2511082" cy="170611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dirty="0" smtClean="0">
                <a:solidFill>
                  <a:schemeClr val="tx2"/>
                </a:solidFill>
              </a:rPr>
              <a:t>What are the advantages and disadvantages of debates?</a:t>
            </a:r>
          </a:p>
        </p:txBody>
      </p:sp>
      <p:sp>
        <p:nvSpPr>
          <p:cNvPr id="4" name="Explosion 2 3"/>
          <p:cNvSpPr/>
          <p:nvPr/>
        </p:nvSpPr>
        <p:spPr bwMode="auto">
          <a:xfrm>
            <a:off x="179512" y="1058086"/>
            <a:ext cx="3096344" cy="1794850"/>
          </a:xfrm>
          <a:prstGeom prst="irregularSeal2">
            <a:avLst/>
          </a:prstGeom>
          <a:solidFill>
            <a:srgbClr val="2A98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Formal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debates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429000"/>
            <a:ext cx="3109229" cy="2462997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 bwMode="auto">
          <a:xfrm>
            <a:off x="323528" y="3646148"/>
            <a:ext cx="3687256" cy="2448272"/>
          </a:xfrm>
          <a:prstGeom prst="irregularSeal2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Structured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 academic controversy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78071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21341" r="17909" b="16393"/>
          <a:stretch>
            <a:fillRect/>
          </a:stretch>
        </p:blipFill>
        <p:spPr bwMode="auto">
          <a:xfrm>
            <a:off x="827584" y="1484784"/>
            <a:ext cx="7416824" cy="487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46593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700808"/>
            <a:ext cx="8174678" cy="4930468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Discussion, debate and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</a:rPr>
              <a:t>deliberation – setting the </a:t>
            </a:r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scene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Discussing discussion</a:t>
            </a:r>
          </a:p>
          <a:p>
            <a:pPr lvl="1"/>
            <a:r>
              <a:rPr lang="en-GB" sz="1800" i="1" dirty="0" smtClean="0">
                <a:solidFill>
                  <a:schemeClr val="bg2">
                    <a:lumMod val="50000"/>
                  </a:schemeClr>
                </a:solidFill>
              </a:rPr>
              <a:t>Debating debates</a:t>
            </a:r>
            <a:endParaRPr lang="en-GB" sz="1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Political </a:t>
            </a:r>
            <a:r>
              <a:rPr lang="en-GB" sz="2400" dirty="0">
                <a:solidFill>
                  <a:schemeClr val="tx2"/>
                </a:solidFill>
              </a:rPr>
              <a:t>generosity - as an </a:t>
            </a:r>
            <a:r>
              <a:rPr lang="en-GB" sz="2400" dirty="0" smtClean="0">
                <a:solidFill>
                  <a:schemeClr val="tx2"/>
                </a:solidFill>
              </a:rPr>
              <a:t>idea</a:t>
            </a:r>
            <a:r>
              <a:rPr lang="en-GB" sz="2400" dirty="0">
                <a:solidFill>
                  <a:schemeClr val="tx2"/>
                </a:solidFill>
              </a:rPr>
              <a:t>; pedagogical </a:t>
            </a:r>
            <a:r>
              <a:rPr lang="en-GB" sz="2400" dirty="0" smtClean="0">
                <a:solidFill>
                  <a:schemeClr val="tx2"/>
                </a:solidFill>
              </a:rPr>
              <a:t>principles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Structured Academic Controversy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Deliberating deliberation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Socratic questioning – activity</a:t>
            </a:r>
          </a:p>
          <a:p>
            <a:pPr lvl="1"/>
            <a:r>
              <a:rPr lang="en-GB" sz="1800" dirty="0" smtClean="0">
                <a:solidFill>
                  <a:schemeClr val="tx2"/>
                </a:solidFill>
              </a:rPr>
              <a:t>Questioning questions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19764" lvl="1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6549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78" y="548680"/>
            <a:ext cx="7741711" cy="725430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‘Political generosity’</a:t>
            </a: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Capacity for ‘political generosity’ is the ability to legitimise the cultural and political </a:t>
            </a:r>
            <a:r>
              <a:rPr lang="en-IE" dirty="0" smtClean="0">
                <a:solidFill>
                  <a:schemeClr val="tx2"/>
                </a:solidFill>
              </a:rPr>
              <a:t>identity/perspectives </a:t>
            </a:r>
            <a:r>
              <a:rPr lang="en-IE" dirty="0">
                <a:solidFill>
                  <a:schemeClr val="tx2"/>
                </a:solidFill>
              </a:rPr>
              <a:t>of those with opposing views, primarily on the basis of their right to hold them. </a:t>
            </a:r>
          </a:p>
          <a:p>
            <a:r>
              <a:rPr lang="en-IE" dirty="0">
                <a:solidFill>
                  <a:schemeClr val="tx2"/>
                </a:solidFill>
              </a:rPr>
              <a:t>Individuals having confidence in their own cultural and political identity and in their right to hold and express it. </a:t>
            </a:r>
          </a:p>
          <a:p>
            <a:r>
              <a:rPr lang="en-IE" dirty="0">
                <a:solidFill>
                  <a:schemeClr val="tx2"/>
                </a:solidFill>
              </a:rPr>
              <a:t>Both requires and engenders trust: </a:t>
            </a:r>
          </a:p>
          <a:p>
            <a:pPr lvl="1"/>
            <a:r>
              <a:rPr lang="en-IE" sz="1600" dirty="0">
                <a:solidFill>
                  <a:schemeClr val="tx2"/>
                </a:solidFill>
              </a:rPr>
              <a:t>psychological repertoire that ‘accepts, recognizes, respects, legitimizes, humanizes and personalizes the rival or discriminated group</a:t>
            </a:r>
            <a:r>
              <a:rPr lang="en-IE" sz="1600" dirty="0" smtClean="0">
                <a:solidFill>
                  <a:schemeClr val="tx2"/>
                </a:solidFill>
              </a:rPr>
              <a:t>’ (</a:t>
            </a:r>
            <a:r>
              <a:rPr lang="en-IE" sz="1600" dirty="0">
                <a:solidFill>
                  <a:schemeClr val="tx2"/>
                </a:solidFill>
              </a:rPr>
              <a:t>Bar-Tal 2004, 263</a:t>
            </a:r>
            <a:r>
              <a:rPr lang="en-IE" sz="1600" dirty="0" smtClean="0">
                <a:solidFill>
                  <a:schemeClr val="tx2"/>
                </a:solidFill>
              </a:rPr>
              <a:t>). </a:t>
            </a:r>
            <a:endParaRPr lang="en-IE" sz="1600" dirty="0">
              <a:solidFill>
                <a:schemeClr val="tx2"/>
              </a:solidFill>
            </a:endParaRPr>
          </a:p>
          <a:p>
            <a:pPr lvl="1"/>
            <a:r>
              <a:rPr lang="en-IE" sz="1600" dirty="0">
                <a:solidFill>
                  <a:schemeClr val="tx2"/>
                </a:solidFill>
              </a:rPr>
              <a:t>politically pragmatic in </a:t>
            </a:r>
            <a:r>
              <a:rPr lang="en-IE" sz="1600" dirty="0" smtClean="0">
                <a:solidFill>
                  <a:schemeClr val="tx2"/>
                </a:solidFill>
              </a:rPr>
              <a:t>nature.</a:t>
            </a:r>
            <a:endParaRPr lang="en-I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0829"/>
      </p:ext>
    </p:extLst>
  </p:cSld>
  <p:clrMapOvr>
    <a:masterClrMapping/>
  </p:clrMapOvr>
  <p:transition spd="slow" advTm="11399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School 1">
      <a:dk1>
        <a:srgbClr val="656664"/>
      </a:dk1>
      <a:lt1>
        <a:srgbClr val="7D1442"/>
      </a:lt1>
      <a:dk2>
        <a:srgbClr val="000000"/>
      </a:dk2>
      <a:lt2>
        <a:srgbClr val="DADADA"/>
      </a:lt2>
      <a:accent1>
        <a:srgbClr val="A5222B"/>
      </a:accent1>
      <a:accent2>
        <a:srgbClr val="A5222B"/>
      </a:accent2>
      <a:accent3>
        <a:srgbClr val="AAAAAA"/>
      </a:accent3>
      <a:accent4>
        <a:srgbClr val="DADADA"/>
      </a:accent4>
      <a:accent5>
        <a:srgbClr val="CFABAC"/>
      </a:accent5>
      <a:accent6>
        <a:srgbClr val="951E26"/>
      </a:accent6>
      <a:hlink>
        <a:srgbClr val="A5222B"/>
      </a:hlink>
      <a:folHlink>
        <a:srgbClr val="A5222B"/>
      </a:folHlink>
    </a:clrScheme>
    <a:fontScheme name="Avenir">
      <a:majorFont>
        <a:latin typeface="Avenir LT Std 65 Medium"/>
        <a:ea typeface="ＭＳ Ｐゴシック"/>
        <a:cs typeface=""/>
      </a:majorFont>
      <a:minorFont>
        <a:latin typeface="Avenir LT Std 45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56664"/>
        </a:dk1>
        <a:lt1>
          <a:srgbClr val="FFFFFF"/>
        </a:lt1>
        <a:dk2>
          <a:srgbClr val="000000"/>
        </a:dk2>
        <a:lt2>
          <a:srgbClr val="FFFFFE"/>
        </a:lt2>
        <a:accent1>
          <a:srgbClr val="A5222B"/>
        </a:accent1>
        <a:accent2>
          <a:srgbClr val="A5222B"/>
        </a:accent2>
        <a:accent3>
          <a:srgbClr val="AAAAAA"/>
        </a:accent3>
        <a:accent4>
          <a:srgbClr val="DADADA"/>
        </a:accent4>
        <a:accent5>
          <a:srgbClr val="CFABAC"/>
        </a:accent5>
        <a:accent6>
          <a:srgbClr val="951E26"/>
        </a:accent6>
        <a:hlink>
          <a:srgbClr val="A5222B"/>
        </a:hlink>
        <a:folHlink>
          <a:srgbClr val="A5222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School 1">
      <a:dk1>
        <a:srgbClr val="656664"/>
      </a:dk1>
      <a:lt1>
        <a:srgbClr val="7D1442"/>
      </a:lt1>
      <a:dk2>
        <a:srgbClr val="000000"/>
      </a:dk2>
      <a:lt2>
        <a:srgbClr val="DADADA"/>
      </a:lt2>
      <a:accent1>
        <a:srgbClr val="A5222B"/>
      </a:accent1>
      <a:accent2>
        <a:srgbClr val="A5222B"/>
      </a:accent2>
      <a:accent3>
        <a:srgbClr val="AAAAAA"/>
      </a:accent3>
      <a:accent4>
        <a:srgbClr val="DADADA"/>
      </a:accent4>
      <a:accent5>
        <a:srgbClr val="CFABAC"/>
      </a:accent5>
      <a:accent6>
        <a:srgbClr val="951E26"/>
      </a:accent6>
      <a:hlink>
        <a:srgbClr val="A5222B"/>
      </a:hlink>
      <a:folHlink>
        <a:srgbClr val="A5222B"/>
      </a:folHlink>
    </a:clrScheme>
    <a:fontScheme name="Avenir">
      <a:majorFont>
        <a:latin typeface="Avenir LT Std 65 Medium"/>
        <a:ea typeface="ＭＳ Ｐゴシック"/>
        <a:cs typeface=""/>
      </a:majorFont>
      <a:minorFont>
        <a:latin typeface="Avenir LT Std 45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56664"/>
        </a:dk1>
        <a:lt1>
          <a:srgbClr val="FFFFFF"/>
        </a:lt1>
        <a:dk2>
          <a:srgbClr val="000000"/>
        </a:dk2>
        <a:lt2>
          <a:srgbClr val="FFFFFE"/>
        </a:lt2>
        <a:accent1>
          <a:srgbClr val="A5222B"/>
        </a:accent1>
        <a:accent2>
          <a:srgbClr val="A5222B"/>
        </a:accent2>
        <a:accent3>
          <a:srgbClr val="AAAAAA"/>
        </a:accent3>
        <a:accent4>
          <a:srgbClr val="DADADA"/>
        </a:accent4>
        <a:accent5>
          <a:srgbClr val="CFABAC"/>
        </a:accent5>
        <a:accent6>
          <a:srgbClr val="951E26"/>
        </a:accent6>
        <a:hlink>
          <a:srgbClr val="A5222B"/>
        </a:hlink>
        <a:folHlink>
          <a:srgbClr val="A5222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School 1">
      <a:dk1>
        <a:srgbClr val="656664"/>
      </a:dk1>
      <a:lt1>
        <a:srgbClr val="7D1442"/>
      </a:lt1>
      <a:dk2>
        <a:srgbClr val="000000"/>
      </a:dk2>
      <a:lt2>
        <a:srgbClr val="DADADA"/>
      </a:lt2>
      <a:accent1>
        <a:srgbClr val="A5222B"/>
      </a:accent1>
      <a:accent2>
        <a:srgbClr val="A5222B"/>
      </a:accent2>
      <a:accent3>
        <a:srgbClr val="AAAAAA"/>
      </a:accent3>
      <a:accent4>
        <a:srgbClr val="DADADA"/>
      </a:accent4>
      <a:accent5>
        <a:srgbClr val="CFABAC"/>
      </a:accent5>
      <a:accent6>
        <a:srgbClr val="951E26"/>
      </a:accent6>
      <a:hlink>
        <a:srgbClr val="A5222B"/>
      </a:hlink>
      <a:folHlink>
        <a:srgbClr val="A5222B"/>
      </a:folHlink>
    </a:clrScheme>
    <a:fontScheme name="Avenir">
      <a:majorFont>
        <a:latin typeface="Avenir LT Std 65 Medium"/>
        <a:ea typeface="ＭＳ Ｐゴシック"/>
        <a:cs typeface=""/>
      </a:majorFont>
      <a:minorFont>
        <a:latin typeface="Avenir LT Std 45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56664"/>
        </a:dk1>
        <a:lt1>
          <a:srgbClr val="FFFFFF"/>
        </a:lt1>
        <a:dk2>
          <a:srgbClr val="000000"/>
        </a:dk2>
        <a:lt2>
          <a:srgbClr val="FFFFFE"/>
        </a:lt2>
        <a:accent1>
          <a:srgbClr val="A5222B"/>
        </a:accent1>
        <a:accent2>
          <a:srgbClr val="A5222B"/>
        </a:accent2>
        <a:accent3>
          <a:srgbClr val="AAAAAA"/>
        </a:accent3>
        <a:accent4>
          <a:srgbClr val="DADADA"/>
        </a:accent4>
        <a:accent5>
          <a:srgbClr val="CFABAC"/>
        </a:accent5>
        <a:accent6>
          <a:srgbClr val="951E26"/>
        </a:accent6>
        <a:hlink>
          <a:srgbClr val="A5222B"/>
        </a:hlink>
        <a:folHlink>
          <a:srgbClr val="A5222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13112</TotalTime>
  <Words>999</Words>
  <Application>Microsoft Office PowerPoint</Application>
  <PresentationFormat>On-screen Show (4:3)</PresentationFormat>
  <Paragraphs>166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Avenir LT Std 45 Book</vt:lpstr>
      <vt:lpstr>Avenir LT Std 65 Medium</vt:lpstr>
      <vt:lpstr>Calibri</vt:lpstr>
      <vt:lpstr>Symbol</vt:lpstr>
      <vt:lpstr>Times New Roman</vt:lpstr>
      <vt:lpstr>Wingdings 2</vt:lpstr>
      <vt:lpstr>Blank Presentation</vt:lpstr>
      <vt:lpstr>1_Blank Presentation</vt:lpstr>
      <vt:lpstr>2_Blank Presentation</vt:lpstr>
      <vt:lpstr>Developing 'Political Generosity' through Classroom Deliberation  </vt:lpstr>
      <vt:lpstr>Overview</vt:lpstr>
      <vt:lpstr>PowerPoint Presentation</vt:lpstr>
      <vt:lpstr>PowerPoint Presentation</vt:lpstr>
      <vt:lpstr>Discussing discussion: reflecting on practice</vt:lpstr>
      <vt:lpstr>Debating debates: reflecting on practice</vt:lpstr>
      <vt:lpstr>PowerPoint Presentation</vt:lpstr>
      <vt:lpstr>Overview</vt:lpstr>
      <vt:lpstr>‘Political generosity’ </vt:lpstr>
      <vt:lpstr>Education for ‘political generosity’:  emerging pedagogical principles</vt:lpstr>
      <vt:lpstr>Education for ‘political generosity’:  emerging pedagogical principles</vt:lpstr>
      <vt:lpstr>Overview</vt:lpstr>
      <vt:lpstr>Structured Academic Controversy:  definition</vt:lpstr>
      <vt:lpstr>Structured Academic Controversy:  preparation</vt:lpstr>
      <vt:lpstr>Structured Academic Controversy:  procedure</vt:lpstr>
      <vt:lpstr>Structured Academic Controversy:  issues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Overview</vt:lpstr>
      <vt:lpstr>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Deepa Shah</cp:lastModifiedBy>
  <cp:revision>174</cp:revision>
  <dcterms:created xsi:type="dcterms:W3CDTF">2015-06-06T11:20:54Z</dcterms:created>
  <dcterms:modified xsi:type="dcterms:W3CDTF">2018-02-27T12:01:29Z</dcterms:modified>
</cp:coreProperties>
</file>