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316" r:id="rId2"/>
    <p:sldId id="269" r:id="rId3"/>
    <p:sldId id="257" r:id="rId4"/>
    <p:sldId id="266" r:id="rId5"/>
    <p:sldId id="268" r:id="rId6"/>
    <p:sldId id="288" r:id="rId7"/>
    <p:sldId id="298" r:id="rId8"/>
    <p:sldId id="299" r:id="rId9"/>
    <p:sldId id="300" r:id="rId10"/>
    <p:sldId id="301" r:id="rId11"/>
    <p:sldId id="302" r:id="rId12"/>
    <p:sldId id="303" r:id="rId13"/>
    <p:sldId id="307" r:id="rId14"/>
    <p:sldId id="309" r:id="rId15"/>
    <p:sldId id="312" r:id="rId16"/>
    <p:sldId id="313" r:id="rId17"/>
    <p:sldId id="310" r:id="rId18"/>
    <p:sldId id="314" r:id="rId19"/>
    <p:sldId id="315" r:id="rId20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F8F12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2" autoAdjust="0"/>
  </p:normalViewPr>
  <p:slideViewPr>
    <p:cSldViewPr>
      <p:cViewPr varScale="1">
        <p:scale>
          <a:sx n="80" d="100"/>
          <a:sy n="80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3748C9-159A-40D8-BE27-B47EB99CFD84}" type="datetimeFigureOut">
              <a:rPr lang="en-GB"/>
              <a:pPr>
                <a:defRPr/>
              </a:pPr>
              <a:t>23/03/2017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DF923C-DCC5-4171-A6C0-BD4163A62E5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70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9D5C16-E5B9-4B65-A653-BDAD7E3CA40E}" type="datetimeFigureOut">
              <a:rPr lang="en-GB"/>
              <a:pPr>
                <a:defRPr/>
              </a:pPr>
              <a:t>23/03/2017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FA73AD-0A4B-4684-A109-26740594B3C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509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It takes time to develop a culture of self-evaluation for improvement.  It’s not something that can happen quickly though gradual changes to practice and policy can have a significant impact on the progress of the journey. 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380035F-204D-4B1A-BF1E-6E6ECA42B384}" type="slidenum">
              <a:rPr lang="en-GB" altLang="en-US" smtClean="0">
                <a:latin typeface="Calibri" pitchFamily="34" charset="0"/>
              </a:rPr>
              <a:pPr/>
              <a:t>3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3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C70B-D877-4905-9F05-58D7BADCE3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4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09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9" y="985839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9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05A6-3436-49E9-9704-8D2F8B71CDF4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F247-FB22-46A5-9127-1BBAAB7BD9A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21706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0BFD-6207-4F26-8BDF-9FDAD4E4B67F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A902-C1D9-4358-B3A8-7B5219EAAB0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15398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4" y="301626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6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8FEF-C9F0-4B73-B787-3D57A17D58B6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4B23-1FE9-4501-A5A7-40051342392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46236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9E6F-BFE4-490F-8E6E-59B2F07CFB23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158F8-DAD6-4829-A0E2-B799C20C046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76971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DF87-EC01-4AE4-A49E-0C51AC0299AE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BD73-983D-4A96-B0C1-4998F56F7F7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65786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2BE1-BCE5-4EA9-9A9C-8B082D996A4D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B3DE-1BBE-435D-88EA-986D549E223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79862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AA2A-D580-4EAB-B80D-801E703F462D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3C0D-25B0-461D-ACC9-CF1187DF410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18771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2851-F339-48D1-BC83-BF1F32095732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498A-CBEB-4A76-B015-FC466A7253F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18550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06384-0D3B-4213-B324-1C5AA116F267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4F4C-C6C2-422D-8053-00CFF791BEF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1060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08C2-9095-4057-9C4C-A1D7C0D5EFDC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C6DB-CD25-4206-A54C-E17CC50929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23828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4678-798B-44E1-9E85-6D3483F86DD6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7829-0377-4479-A494-537D890E486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96583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ACDCFB59-5F2E-48FE-9104-BB377CE33658}" type="datetimeFigureOut">
              <a:rPr lang="en-GB" altLang="en-US"/>
              <a:pPr>
                <a:defRPr/>
              </a:pPr>
              <a:t>23/03/2017</a:t>
            </a:fld>
            <a:endParaRPr lang="en-GB" altLang="en-US" dirty="0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DE3BDC-7F87-41F4-8213-2582FEC84CC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scotland.gov.uk/myexperiencesandoutcomes/experiencesandoutcomes/hwb212a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ducationscotland.gov.uk/myexperiencesandoutcomes/experiencesandoutcomes/hwb213a.a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Active Citizenship and Participation – St.Eunan’s Primary School</a:t>
            </a:r>
            <a:endParaRPr lang="en-GB" sz="3200" dirty="0"/>
          </a:p>
        </p:txBody>
      </p:sp>
      <p:pic>
        <p:nvPicPr>
          <p:cNvPr id="5" name="Picture 4" descr="C:\Users\Claire\Pictures\Global Goals Pics\20160317_15142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7664" y="2636912"/>
            <a:ext cx="6984776" cy="352839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736068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2400" dirty="0" smtClean="0">
                <a:latin typeface="+mj-lt"/>
              </a:rPr>
              <a:t>Article 28 (Right to an Education) IDL and</a:t>
            </a:r>
            <a:br>
              <a:rPr lang="en-GB" sz="2400" dirty="0" smtClean="0">
                <a:latin typeface="+mj-lt"/>
              </a:rPr>
            </a:br>
            <a:r>
              <a:rPr lang="en-GB" sz="2400" dirty="0" smtClean="0">
                <a:latin typeface="+mj-lt"/>
              </a:rPr>
              <a:t>Education Every Child Everywhere Campaign </a:t>
            </a:r>
            <a:endParaRPr lang="en-GB" sz="24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93602"/>
            <a:ext cx="3352800" cy="5257800"/>
          </a:xfr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GB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Whole school IDL/each stage - different contexts within wider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Experience of Referendum campaign - ownership of own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Learning beyond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Created own 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Notion of power/use of voice for positive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Contribution to and participation in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07" y="4700601"/>
            <a:ext cx="3186784" cy="1850801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07" y="1371600"/>
            <a:ext cx="3657599" cy="205739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9597"/>
          <a:stretch/>
        </p:blipFill>
        <p:spPr>
          <a:xfrm>
            <a:off x="6068291" y="3006951"/>
            <a:ext cx="2348346" cy="189370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10867" y="1916832"/>
            <a:ext cx="2692400" cy="70788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 Pupil Empowerment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57098" y="4585334"/>
            <a:ext cx="2726267" cy="40011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Active Citizenship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99886" y="3599860"/>
            <a:ext cx="2641341" cy="70788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Pupil Participation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10867" y="5965855"/>
            <a:ext cx="2787453" cy="40011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Social Justice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20255" y="4178956"/>
            <a:ext cx="17083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Positive Contribution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5208432"/>
            <a:ext cx="2889053" cy="40011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Political Literacy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4281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801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2800" b="1" dirty="0" smtClean="0"/>
              <a:t>Experience of Primary 7 Campaign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8064896" cy="4781128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Successful in achieving raised levels of: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Attainment</a:t>
            </a:r>
          </a:p>
          <a:p>
            <a:r>
              <a:rPr lang="en-GB" sz="2000" dirty="0" smtClean="0"/>
              <a:t>Engagement</a:t>
            </a:r>
          </a:p>
          <a:p>
            <a:r>
              <a:rPr lang="en-GB" sz="2000" dirty="0" smtClean="0"/>
              <a:t>Motivation</a:t>
            </a:r>
          </a:p>
          <a:p>
            <a:r>
              <a:rPr lang="en-GB" sz="2000" dirty="0" smtClean="0"/>
              <a:t>Parental Involvement(Interest/Feedback)</a:t>
            </a:r>
          </a:p>
          <a:p>
            <a:pPr marL="0" indent="0">
              <a:buNone/>
            </a:pPr>
            <a:r>
              <a:rPr lang="en-GB" sz="2000" dirty="0" smtClean="0"/>
              <a:t>Due to…</a:t>
            </a:r>
          </a:p>
          <a:p>
            <a:r>
              <a:rPr lang="en-GB" sz="2000" dirty="0" smtClean="0"/>
              <a:t>Meaningful tasks/learning intentions – every lesson for a purpose</a:t>
            </a:r>
          </a:p>
          <a:p>
            <a:r>
              <a:rPr lang="en-GB" sz="2000" dirty="0" smtClean="0"/>
              <a:t>Ownership – ‘making a difference to a real world issue’</a:t>
            </a:r>
          </a:p>
          <a:p>
            <a:r>
              <a:rPr lang="en-GB" sz="2000" dirty="0" smtClean="0"/>
              <a:t>Current/topical – in news/papers/online</a:t>
            </a:r>
          </a:p>
          <a:p>
            <a:r>
              <a:rPr lang="en-GB" sz="2000" dirty="0" smtClean="0"/>
              <a:t>Use of partners</a:t>
            </a:r>
          </a:p>
          <a:p>
            <a:r>
              <a:rPr lang="en-GB" sz="2000" dirty="0" smtClean="0"/>
              <a:t>Learning beyond the classroom</a:t>
            </a:r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93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8" y="404664"/>
            <a:ext cx="8382000" cy="11521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2800" dirty="0" smtClean="0"/>
              <a:t>I Can Make a Difference IDL</a:t>
            </a:r>
            <a:br>
              <a:rPr lang="en-GB" sz="2800" dirty="0" smtClean="0"/>
            </a:br>
            <a:r>
              <a:rPr lang="en-GB" sz="2800" dirty="0" smtClean="0"/>
              <a:t>Active Citizenship Initiative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52600"/>
            <a:ext cx="3744416" cy="4648200"/>
          </a:xfr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Whole school IDL exploring the Sustainable Development Goals</a:t>
            </a: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Participation in local/global community as core element</a:t>
            </a: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Each stage explored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a different goal, taking part in some form of campaigning or social enterprise.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Claire\Pictures\Global Goals\TheGlobalGoals_Icons_Color_Separated-T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1008112" cy="92099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132856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Scotland - first country to sign up to the Global </a:t>
            </a:r>
            <a:r>
              <a:rPr lang="en-GB" dirty="0" smtClean="0"/>
              <a:t>Goals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"The UN’s Sustainable Development Goals offer a vision of the world that I believe people in Scotland share.</a:t>
            </a:r>
            <a:r>
              <a:rPr lang="en-GB" dirty="0"/>
              <a:t> </a:t>
            </a:r>
            <a:r>
              <a:rPr lang="en-GB" i="1" dirty="0"/>
              <a:t>We need to grasp the opportunity that following this path offers to create a fairer Scotland and a better world both now and for generations to come.”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i="1" dirty="0"/>
              <a:t>(Nicola Sturgeon, First Minister)</a:t>
            </a:r>
          </a:p>
        </p:txBody>
      </p:sp>
    </p:spTree>
    <p:extLst>
      <p:ext uri="{BB962C8B-B14F-4D97-AF65-F5344CB8AC3E}">
        <p14:creationId xmlns:p14="http://schemas.microsoft.com/office/powerpoint/2010/main" val="276208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48880" y="200115"/>
            <a:ext cx="2287659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079" y="99442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Primary 2</a:t>
            </a:r>
            <a:endParaRPr lang="en-GB" sz="28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" y="74450"/>
            <a:ext cx="1281376" cy="1281376"/>
          </a:xfrm>
          <a:prstGeom prst="rect">
            <a:avLst/>
          </a:prstGeom>
        </p:spPr>
      </p:pic>
      <p:pic>
        <p:nvPicPr>
          <p:cNvPr id="1026" name="Picture 2" descr="C:\Users\Claire\Downloads\20160317_145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03" y="763178"/>
            <a:ext cx="2107194" cy="11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8" y="4898196"/>
            <a:ext cx="3203418" cy="1801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16600" r="39891" b="3354"/>
          <a:stretch/>
        </p:blipFill>
        <p:spPr>
          <a:xfrm>
            <a:off x="341641" y="2396320"/>
            <a:ext cx="2248875" cy="206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6653" y="2028735"/>
            <a:ext cx="1956001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Campaign to clean up the canal embankment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Primary 7 worked with P.2 to create persuasive placards for their peaceful protest</a:t>
            </a:r>
            <a:endParaRPr lang="en-GB" sz="1600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19" y="144107"/>
            <a:ext cx="1211719" cy="1211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35347" y="997683"/>
            <a:ext cx="218575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Explored the issue of Child Labour today and in the UK in Victorian Times.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Campaigned against Child Labour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60809" y="144557"/>
            <a:ext cx="2129827" cy="715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Primary 6</a:t>
            </a:r>
            <a:endParaRPr lang="en-GB" sz="2800" dirty="0"/>
          </a:p>
        </p:txBody>
      </p:sp>
      <p:pic>
        <p:nvPicPr>
          <p:cNvPr id="19" name="Picture 2" descr="H:\20160321_1014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6" y="5284930"/>
            <a:ext cx="2636675" cy="14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68" y="3112891"/>
            <a:ext cx="3857432" cy="21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065" y="304800"/>
            <a:ext cx="3415575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2800" dirty="0" smtClean="0"/>
              <a:t>Primary 7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1"/>
            <a:ext cx="1060002" cy="1060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0" r="5526"/>
          <a:stretch/>
        </p:blipFill>
        <p:spPr>
          <a:xfrm>
            <a:off x="161473" y="4789131"/>
            <a:ext cx="2539559" cy="1392686"/>
          </a:xfrm>
          <a:prstGeom prst="rect">
            <a:avLst/>
          </a:prstGeom>
          <a:ln w="5715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39653" y="1126590"/>
            <a:ext cx="3962400" cy="36625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Explored causes and consequences of Global/Local hunger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Contribution to local community through partnership with West Dunbartonshire Community Food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Wrote and delivered speeches to various audiences, </a:t>
            </a:r>
            <a:r>
              <a:rPr lang="en-GB" dirty="0" err="1" smtClean="0">
                <a:latin typeface="Calibri" panose="020F0502020204030204" pitchFamily="34" charset="0"/>
              </a:rPr>
              <a:t>inc.</a:t>
            </a:r>
            <a:r>
              <a:rPr lang="en-GB" dirty="0" smtClean="0">
                <a:latin typeface="Calibri" panose="020F0502020204030204" pitchFamily="34" charset="0"/>
              </a:rPr>
              <a:t> MSPs at Parliament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Gathered signatures for a 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3" r="8262"/>
          <a:stretch/>
        </p:blipFill>
        <p:spPr bwMode="auto">
          <a:xfrm>
            <a:off x="6553200" y="304800"/>
            <a:ext cx="2299581" cy="18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50" y="5257800"/>
            <a:ext cx="2243767" cy="12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" y="1503979"/>
            <a:ext cx="1985026" cy="2657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72" y="2196479"/>
            <a:ext cx="2103835" cy="281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65" y="4161754"/>
            <a:ext cx="3144220" cy="23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1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622" y="99227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     Use of Voice – The Power of Speech</a:t>
            </a:r>
          </a:p>
          <a:p>
            <a:pPr algn="ctr"/>
            <a:endParaRPr lang="en-GB" sz="1200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14691"/>
          <a:stretch/>
        </p:blipFill>
        <p:spPr>
          <a:xfrm>
            <a:off x="1354975" y="1988840"/>
            <a:ext cx="1723641" cy="151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14542"/>
          <a:stretch/>
        </p:blipFill>
        <p:spPr>
          <a:xfrm>
            <a:off x="5914891" y="1988840"/>
            <a:ext cx="1641028" cy="1515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82" y="1988840"/>
            <a:ext cx="2124519" cy="1331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1" y="3861048"/>
            <a:ext cx="8003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Famous speeches used as a teaching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Identification of figurative language, rhetorical devices to engage and inspire the listener/audience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Pupils create their own speeches applying the tools/language used in famous speeches to their particular learning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Pupils taught the use of gesture, intonation, pace, emotion, by listening and watching famous speeches.  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71246"/>
            <a:ext cx="1046715" cy="10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26" y="1842764"/>
            <a:ext cx="2098778" cy="1180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351" y="1772816"/>
            <a:ext cx="412966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Takes time and lots of practise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Children help each other; more skilled, natural speakers model and advise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Senior pupils support younger pupils to create very simple short speeches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Children highly motivated because they know they will have the opportunity to deliver their speech to an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Almost all pupils participate fully and read out their speech at some point in the project.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sz="1400" b="1" dirty="0">
              <a:latin typeface="Bradley Hand ITC" panose="03070402050302030203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4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555" y="101752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  Use of Voice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764" r="34403"/>
          <a:stretch/>
        </p:blipFill>
        <p:spPr>
          <a:xfrm>
            <a:off x="6650353" y="1842765"/>
            <a:ext cx="2279084" cy="22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23783" r="39891" b="3354"/>
          <a:stretch/>
        </p:blipFill>
        <p:spPr>
          <a:xfrm>
            <a:off x="4571999" y="3153994"/>
            <a:ext cx="1693377" cy="181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3" r="8262"/>
          <a:stretch/>
        </p:blipFill>
        <p:spPr bwMode="auto">
          <a:xfrm>
            <a:off x="4572000" y="5157192"/>
            <a:ext cx="1887535" cy="15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33" y="4455220"/>
            <a:ext cx="1667325" cy="22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747464"/>
            <a:ext cx="8229600" cy="58018"/>
          </a:xfrm>
          <a:solidFill>
            <a:srgbClr val="000099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920880" cy="6192688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‘It has made me realise what’s going on around the world, it makes me sad and angry, but happy and proud that I can try to do something about it. I can stand up and make a point and make everyone realise that not everyone is having the life that we’re having. It made me more confident, it made me realise that I can do something.’</a:t>
            </a:r>
          </a:p>
          <a:p>
            <a:pPr marL="0" indent="0">
              <a:buNone/>
            </a:pPr>
            <a:r>
              <a:rPr lang="en-GB" sz="1600" b="1" dirty="0" smtClean="0"/>
              <a:t>Connor</a:t>
            </a:r>
          </a:p>
          <a:p>
            <a:pPr marL="0" indent="0">
              <a:buNone/>
            </a:pPr>
            <a:r>
              <a:rPr lang="en-GB" sz="1600" dirty="0" smtClean="0"/>
              <a:t>‘It makes you question things; like - now I know that Government policies are one of the causes of hunger and poverty… because of cutting people’s benefits.’</a:t>
            </a:r>
          </a:p>
          <a:p>
            <a:pPr marL="0" indent="0">
              <a:buNone/>
            </a:pPr>
            <a:r>
              <a:rPr lang="en-GB" sz="1600" b="1" dirty="0" smtClean="0"/>
              <a:t>Lauren</a:t>
            </a:r>
            <a:r>
              <a:rPr lang="en-GB" sz="1600" dirty="0" smtClean="0"/>
              <a:t> </a:t>
            </a:r>
          </a:p>
          <a:p>
            <a:pPr marL="0" indent="0">
              <a:buNone/>
            </a:pPr>
            <a:r>
              <a:rPr lang="en-GB" sz="1600" dirty="0" smtClean="0"/>
              <a:t>‘In school I’ve been working harder, your education can be used to help others, to stand up for people’s rights.’</a:t>
            </a:r>
          </a:p>
          <a:p>
            <a:pPr marL="0" indent="0">
              <a:buNone/>
            </a:pPr>
            <a:r>
              <a:rPr lang="en-GB" sz="1600" b="1" dirty="0" smtClean="0"/>
              <a:t>Orla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‘I watch the news more now, I got more interested with the Independence vote and with all that we’ve learned in Primary 7. I’m really confident now, campaigning, going out of school presenting and volunteering.’</a:t>
            </a:r>
          </a:p>
          <a:p>
            <a:pPr marL="0" indent="0">
              <a:buNone/>
            </a:pPr>
            <a:r>
              <a:rPr lang="en-GB" sz="1600" b="1" dirty="0" smtClean="0"/>
              <a:t>Orla</a:t>
            </a:r>
            <a:endParaRPr lang="en-GB" sz="1600" b="1" dirty="0"/>
          </a:p>
          <a:p>
            <a:pPr marL="0" indent="0">
              <a:buNone/>
            </a:pPr>
            <a:r>
              <a:rPr lang="en-GB" sz="1600" dirty="0" smtClean="0"/>
              <a:t>‘It gives you a deeper understanding of world issues, instead of your parents talking and you sitting there, you can give your opinion and join in the conversation.’</a:t>
            </a:r>
          </a:p>
          <a:p>
            <a:pPr marL="0" indent="0">
              <a:buNone/>
            </a:pPr>
            <a:r>
              <a:rPr lang="en-GB" sz="1600" b="1" dirty="0" smtClean="0"/>
              <a:t>Kerry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7018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348880"/>
            <a:ext cx="7313612" cy="2537891"/>
          </a:xfrm>
        </p:spPr>
        <p:txBody>
          <a:bodyPr/>
          <a:lstStyle/>
          <a:p>
            <a:r>
              <a:rPr lang="en-GB" sz="2400" dirty="0" smtClean="0"/>
              <a:t>Motivated and engaged students</a:t>
            </a:r>
            <a:endParaRPr lang="en-GB" sz="2400" dirty="0"/>
          </a:p>
          <a:p>
            <a:r>
              <a:rPr lang="en-GB" sz="2400" dirty="0" smtClean="0"/>
              <a:t>Raised attainment in Literacy</a:t>
            </a:r>
          </a:p>
          <a:p>
            <a:r>
              <a:rPr lang="en-GB" sz="2400" dirty="0" smtClean="0"/>
              <a:t>More politically literate students</a:t>
            </a:r>
            <a:endParaRPr lang="en-GB" sz="2400" dirty="0"/>
          </a:p>
          <a:p>
            <a:r>
              <a:rPr lang="en-GB" sz="2400" dirty="0" smtClean="0"/>
              <a:t>Increased confidence and self-esteem</a:t>
            </a:r>
            <a:endParaRPr lang="en-GB" sz="2400" dirty="0"/>
          </a:p>
          <a:p>
            <a:r>
              <a:rPr lang="en-GB" sz="2400" dirty="0" smtClean="0"/>
              <a:t>Increased parental </a:t>
            </a:r>
            <a:r>
              <a:rPr lang="en-GB" sz="2400" dirty="0"/>
              <a:t>involvement </a:t>
            </a:r>
          </a:p>
        </p:txBody>
      </p:sp>
    </p:spTree>
    <p:extLst>
      <p:ext uri="{BB962C8B-B14F-4D97-AF65-F5344CB8AC3E}">
        <p14:creationId xmlns:p14="http://schemas.microsoft.com/office/powerpoint/2010/main" val="17203858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Differentiation</a:t>
            </a:r>
          </a:p>
          <a:p>
            <a:r>
              <a:rPr lang="en-GB" dirty="0" smtClean="0"/>
              <a:t>Planning Boundaries</a:t>
            </a:r>
          </a:p>
          <a:p>
            <a:r>
              <a:rPr lang="en-GB" dirty="0" smtClean="0"/>
              <a:t>??</a:t>
            </a:r>
          </a:p>
          <a:p>
            <a:r>
              <a:rPr lang="en-GB" dirty="0" smtClean="0"/>
              <a:t>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8524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423"/>
            <a:ext cx="3723851" cy="2384191"/>
          </a:xfrm>
          <a:prstGeom prst="rect">
            <a:avLst/>
          </a:prstGeom>
          <a:solidFill>
            <a:srgbClr val="7030A0"/>
          </a:solidFill>
          <a:ln w="57150">
            <a:noFill/>
            <a:miter lim="800000"/>
            <a:headEnd/>
            <a:tailEnd/>
          </a:ln>
        </p:spPr>
      </p:pic>
      <p:pic>
        <p:nvPicPr>
          <p:cNvPr id="21507" name="Content Placeholder 3" descr="cb2014313p01_hen2_v04 jpg139521856416540755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" y="0"/>
            <a:ext cx="3521722" cy="28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5463"/>
            <a:ext cx="4176712" cy="2522537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6" name="Content Placeholder 5" descr="100_0145.JPG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1020" y="0"/>
            <a:ext cx="2622268" cy="3597150"/>
          </a:xfrm>
        </p:spPr>
      </p:pic>
      <p:pic>
        <p:nvPicPr>
          <p:cNvPr id="21509" name="Content Placeholder 5" descr="IMAG180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99" y="-22419"/>
            <a:ext cx="2151807" cy="38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Content Placeholder 3" descr="Jun-Oct 14 66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38" y="1971548"/>
            <a:ext cx="29289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ontent Placeholder 5" descr="100_082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7" y="3597150"/>
            <a:ext cx="560705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336547" y="476672"/>
            <a:ext cx="7499350" cy="1425575"/>
          </a:xfrm>
        </p:spPr>
        <p:txBody>
          <a:bodyPr anchor="ctr"/>
          <a:lstStyle/>
          <a:p>
            <a:pPr eaLnBrk="1" hangingPunct="1"/>
            <a:r>
              <a:rPr lang="en-GB" altLang="en-US" sz="3200" dirty="0" smtClean="0"/>
              <a:t>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0013" y="1984375"/>
            <a:ext cx="7313612" cy="34702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800" dirty="0" smtClean="0"/>
              <a:t>What are the core beliefs that define the school’s culture?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800" dirty="0" smtClean="0"/>
              <a:t>Shared vision - What will the school look like when its core beliefs inform practice?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800" dirty="0" smtClean="0"/>
              <a:t>Shared sense of purpose concerning both the content and process of change.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marL="0" indent="0" eaLnBrk="1" hangingPunct="1"/>
            <a:endParaRPr lang="en-GB" altLang="en-US" dirty="0" smtClean="0"/>
          </a:p>
          <a:p>
            <a:pPr marL="0" indent="0" eaLnBrk="1" hangingPunct="1"/>
            <a:endParaRPr lang="en-GB" altLang="en-US" dirty="0" smtClean="0"/>
          </a:p>
        </p:txBody>
      </p:sp>
      <p:pic>
        <p:nvPicPr>
          <p:cNvPr id="3076" name="Picture 1" descr="C:\Documents and Settings\adocherty\My Documents\st eunan's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1144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872538" cy="659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1700" dirty="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7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		   </a:t>
            </a:r>
            <a:r>
              <a:rPr lang="en-GB" altLang="en-US" sz="3200" dirty="0" smtClean="0">
                <a:solidFill>
                  <a:schemeClr val="tx2"/>
                </a:solidFill>
                <a:latin typeface="Arial" charset="0"/>
              </a:rPr>
              <a:t>Vision and Values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700" dirty="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700" dirty="0" smtClean="0"/>
              <a:t>		</a:t>
            </a:r>
            <a:r>
              <a:rPr lang="en-GB" altLang="en-US" sz="1600" dirty="0" smtClean="0"/>
              <a:t>GIRFEC			Skills based approach	Learning Logs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Nurture groups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Lunch time sanctuary club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Seasons for growth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Cedar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Rights respecting agenda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Restorative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Anti bullying monitors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Lunch time guardians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Pupil council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Pupil Learning and Teaching group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JRSO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Buddies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FAST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Anti- sectarianism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Creativity/Hen Project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 smtClean="0"/>
              <a:t>		Partners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600" dirty="0" smtClean="0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5435600" y="2133600"/>
          <a:ext cx="329565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3" imgW="11344275" imgH="16040100" progId="AcroExch.Document.7">
                  <p:embed/>
                </p:oleObj>
              </mc:Choice>
              <mc:Fallback>
                <p:oleObj name="Acrobat Document" r:id="rId3" imgW="11344275" imgH="160401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133600"/>
                        <a:ext cx="329565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" descr="C:\Documents and Settings\adocherty\My Documents\st eunan's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1144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1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5884" y="764704"/>
            <a:ext cx="7200900" cy="706438"/>
          </a:xfrm>
        </p:spPr>
        <p:txBody>
          <a:bodyPr anchor="ctr"/>
          <a:lstStyle/>
          <a:p>
            <a:pPr eaLnBrk="1" hangingPunct="1"/>
            <a:r>
              <a:rPr lang="en-GB" altLang="en-US" dirty="0" smtClean="0"/>
              <a:t>          </a:t>
            </a:r>
            <a:r>
              <a:rPr lang="en-GB" altLang="en-US" sz="3200" dirty="0" smtClean="0"/>
              <a:t>Self-evaluation</a:t>
            </a:r>
            <a:endParaRPr lang="en-US" altLang="en-US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501650" y="1844675"/>
            <a:ext cx="8642350" cy="5472113"/>
          </a:xfrm>
        </p:spPr>
        <p:txBody>
          <a:bodyPr/>
          <a:lstStyle/>
          <a:p>
            <a:pPr eaLnBrk="1" hangingPunct="1"/>
            <a:r>
              <a:rPr lang="en-GB" altLang="en-US" sz="1600" smtClean="0"/>
              <a:t>Rationale – to deliver a curriculum, based on principles of design, that excites and motivates children to want to engage in learning</a:t>
            </a:r>
          </a:p>
          <a:p>
            <a:pPr eaLnBrk="1" hangingPunct="1"/>
            <a:r>
              <a:rPr lang="en-GB" altLang="en-US" sz="1600" smtClean="0"/>
              <a:t>Curriculum overviews – ensure required coverage, appropriate depth</a:t>
            </a:r>
          </a:p>
          <a:p>
            <a:pPr eaLnBrk="1" hangingPunct="1"/>
            <a:r>
              <a:rPr lang="en-GB" altLang="en-US" sz="1600" smtClean="0"/>
              <a:t>Breakdown of levels across stages</a:t>
            </a:r>
          </a:p>
          <a:p>
            <a:pPr eaLnBrk="1" hangingPunct="1"/>
            <a:r>
              <a:rPr lang="en-GB" altLang="en-US" sz="1600" smtClean="0"/>
              <a:t>Pupil dialogue covers quality of content and delivery of lessons – all responses are shared with class teachers and outcomes discussed with children</a:t>
            </a:r>
          </a:p>
          <a:p>
            <a:pPr eaLnBrk="1" hangingPunct="1"/>
            <a:r>
              <a:rPr lang="en-GB" altLang="en-US" sz="1600" smtClean="0"/>
              <a:t>Ongoing review – what now? How does this impact on progress/attainment</a:t>
            </a:r>
          </a:p>
          <a:p>
            <a:pPr eaLnBrk="1" hangingPunct="1"/>
            <a:r>
              <a:rPr lang="en-GB" altLang="en-US" sz="1600" smtClean="0"/>
              <a:t>Dialogue about planning and use of assessment information to inform this</a:t>
            </a:r>
          </a:p>
          <a:p>
            <a:pPr eaLnBrk="1" hangingPunct="1"/>
            <a:r>
              <a:rPr lang="en-GB" altLang="en-US" sz="1600" smtClean="0"/>
              <a:t>Written feedback with action points.</a:t>
            </a:r>
          </a:p>
          <a:p>
            <a:pPr eaLnBrk="1" hangingPunct="1"/>
            <a:r>
              <a:rPr lang="en-GB" altLang="en-US" sz="1600" smtClean="0"/>
              <a:t>Class visits – curriculum in action</a:t>
            </a:r>
          </a:p>
          <a:p>
            <a:pPr eaLnBrk="1" hangingPunct="1"/>
            <a:r>
              <a:rPr lang="en-GB" altLang="en-US" sz="1600" smtClean="0"/>
              <a:t>Dialogue with children and opportunities for them to contribute to planning</a:t>
            </a:r>
          </a:p>
          <a:p>
            <a:pPr eaLnBrk="1" hangingPunct="1"/>
            <a:r>
              <a:rPr lang="en-GB" altLang="en-US" sz="1600" smtClean="0"/>
              <a:t>Feedback from teachers, children, parents and partners</a:t>
            </a:r>
          </a:p>
          <a:p>
            <a:pPr eaLnBrk="1" hangingPunct="1"/>
            <a:r>
              <a:rPr lang="en-GB" altLang="en-US" sz="1600" smtClean="0"/>
              <a:t>Focus on impact – Why are we doing things this way? Outcome?</a:t>
            </a:r>
          </a:p>
          <a:p>
            <a:pPr eaLnBrk="1" hangingPunct="1"/>
            <a:r>
              <a:rPr lang="en-GB" altLang="en-US" sz="1600" smtClean="0"/>
              <a:t>Mantra – that’s good – how can we make it better?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>
              <a:buFont typeface="Wingdings" pitchFamily="2" charset="2"/>
              <a:buNone/>
            </a:pPr>
            <a:endParaRPr lang="en-GB" altLang="en-US" sz="1600" smtClean="0"/>
          </a:p>
          <a:p>
            <a:pPr eaLnBrk="1" hangingPunct="1"/>
            <a:endParaRPr lang="en-GB" altLang="en-US" sz="1900" smtClean="0"/>
          </a:p>
          <a:p>
            <a:pPr eaLnBrk="1" hangingPunct="1"/>
            <a:endParaRPr lang="en-GB" altLang="en-US" sz="1900" smtClean="0"/>
          </a:p>
          <a:p>
            <a:pPr eaLnBrk="1" hangingPunct="1"/>
            <a:endParaRPr lang="en-US" altLang="en-US" sz="1900" smtClean="0"/>
          </a:p>
        </p:txBody>
      </p:sp>
      <p:pic>
        <p:nvPicPr>
          <p:cNvPr id="5124" name="Picture 1" descr="C:\Documents and Settings\adocherty\My Documents\st eunan's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1144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/>
              <a:t>Curriculum</a:t>
            </a:r>
          </a:p>
        </p:txBody>
      </p:sp>
      <p:pic>
        <p:nvPicPr>
          <p:cNvPr id="6147" name="Picture 3" descr="C:\Documents and Settings\adocherty\My Documents\st eunan's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239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Rationale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Principles of design 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Themes across Learning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Skills focus including HOTS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IDL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5400000">
            <a:off x="1201897" y="4402297"/>
            <a:ext cx="381000" cy="26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12698732" y="4266253"/>
            <a:ext cx="457200" cy="292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71600" y="15567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cs typeface="DaunPenh" panose="01010101010101010101" pitchFamily="2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203124"/>
            <a:ext cx="777686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Rights Respecting School - enrich learning of Rights, embed across 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Move from charity work/ citizenship to </a:t>
            </a:r>
            <a:r>
              <a:rPr lang="en-GB" b="1" dirty="0">
                <a:latin typeface="Comic Sans MS" panose="030F0702030302020204" pitchFamily="66" charset="0"/>
              </a:rPr>
              <a:t>active</a:t>
            </a:r>
            <a:r>
              <a:rPr lang="en-GB" dirty="0">
                <a:latin typeface="Comic Sans MS" panose="030F0702030302020204" pitchFamily="66" charset="0"/>
              </a:rPr>
              <a:t> citizenship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Representing </a:t>
            </a:r>
            <a:r>
              <a:rPr lang="en-GB" sz="1600" dirty="0">
                <a:latin typeface="Comic Sans MS" panose="030F0702030302020204" pitchFamily="66" charset="0"/>
              </a:rPr>
              <a:t>my class, school and/or wider community encourages my self-worth and confidence and allows me to </a:t>
            </a:r>
            <a:r>
              <a:rPr lang="en-GB" sz="1600" b="1" dirty="0">
                <a:latin typeface="Comic Sans MS" panose="030F0702030302020204" pitchFamily="66" charset="0"/>
              </a:rPr>
              <a:t>contribute to and participate in society.</a:t>
            </a:r>
          </a:p>
          <a:p>
            <a:r>
              <a:rPr lang="en-GB" sz="1600" b="1" dirty="0" smtClean="0">
                <a:latin typeface="Comic Sans MS" panose="030F0702030302020204" pitchFamily="66" charset="0"/>
                <a:hlinkClick r:id="rId3"/>
              </a:rPr>
              <a:t>HWB </a:t>
            </a:r>
            <a:r>
              <a:rPr lang="en-GB" sz="1600" b="1" dirty="0">
                <a:latin typeface="Comic Sans MS" panose="030F0702030302020204" pitchFamily="66" charset="0"/>
                <a:hlinkClick r:id="rId3"/>
              </a:rPr>
              <a:t>2-12a</a:t>
            </a:r>
            <a:endParaRPr lang="en-GB" sz="1600" b="1" dirty="0">
              <a:latin typeface="Comic Sans MS" panose="030F0702030302020204" pitchFamily="66" charset="0"/>
            </a:endParaRPr>
          </a:p>
          <a:p>
            <a:endParaRPr lang="en-GB" sz="1600" b="1" i="1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Through contributing my views, time and talents, I play a part in </a:t>
            </a:r>
            <a:r>
              <a:rPr lang="en-GB" sz="1600" b="1" dirty="0">
                <a:latin typeface="Comic Sans MS" panose="030F0702030302020204" pitchFamily="66" charset="0"/>
              </a:rPr>
              <a:t>bringing about positive change in my school and wider community.</a:t>
            </a:r>
          </a:p>
          <a:p>
            <a:r>
              <a:rPr lang="en-GB" sz="1600" dirty="0">
                <a:latin typeface="Comic Sans MS" panose="030F0702030302020204" pitchFamily="66" charset="0"/>
                <a:hlinkClick r:id="rId4"/>
              </a:rPr>
              <a:t>HWB 2-13a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2397" y="413792"/>
            <a:ext cx="7313612" cy="1143000"/>
          </a:xfrm>
        </p:spPr>
        <p:txBody>
          <a:bodyPr/>
          <a:lstStyle/>
          <a:p>
            <a:r>
              <a:rPr lang="en-GB" sz="3200" dirty="0" smtClean="0"/>
              <a:t>Rationale for Interdisciplinary Learning approach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3170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591897"/>
            <a:ext cx="7920880" cy="4708981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dirty="0">
              <a:cs typeface="DaunPenh" panose="01010101010101010101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Referendum IDL (Primary 7)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Right to an Education whole school IDL/Campaign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SDGs whole school IDL and ‘I Can Make a Difference’ initiative</a:t>
            </a:r>
          </a:p>
          <a:p>
            <a:r>
              <a:rPr lang="en-GB" sz="2400" dirty="0">
                <a:solidFill>
                  <a:schemeClr val="tx1"/>
                </a:solidFill>
              </a:rPr>
              <a:t>	</a:t>
            </a:r>
          </a:p>
          <a:p>
            <a:r>
              <a:rPr lang="en-GB" sz="2400" i="1" dirty="0"/>
              <a:t>	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63080" y="100712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Three  Key Contexts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45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43" y="852174"/>
            <a:ext cx="4054932" cy="247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60648"/>
            <a:ext cx="8700772" cy="4896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2400" dirty="0" smtClean="0"/>
              <a:t>Referendum Effect</a:t>
            </a:r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843285"/>
            <a:ext cx="3505200" cy="2971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Primary 7 -  IDL Referendum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Children engaged by real social, economic, political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dentification of injustice - possible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Participation in informed debate and secret ballot on Referendum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Experience of YES and Better Together campaigns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33" y="3987114"/>
            <a:ext cx="4022001" cy="2445952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7224" y="3542892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Debate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772" y="918728"/>
            <a:ext cx="1752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Express an informed point of view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3166" y="5802868"/>
            <a:ext cx="15621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Persuade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2550" y="6282185"/>
            <a:ext cx="15621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87648" y="6427232"/>
            <a:ext cx="15621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Reason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4119" y="6282185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Inform others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7" y="3989189"/>
            <a:ext cx="3722519" cy="208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22290" y="6288732"/>
            <a:ext cx="25777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Formulate opinion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3501312"/>
            <a:ext cx="2865801" cy="369332"/>
          </a:xfrm>
          <a:prstGeom prst="rect">
            <a:avLst/>
          </a:prstGeom>
          <a:ln/>
          <a:scene3d>
            <a:camera prst="perspectiveHeroicExtreme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Political Literacy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7057814" y="2619966"/>
            <a:ext cx="2201256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/>
              <a:t>Engaging with Democracy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5400" y="2702809"/>
            <a:ext cx="2456133" cy="646331"/>
          </a:xfrm>
          <a:prstGeom prst="rect">
            <a:avLst/>
          </a:pr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Pupil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96078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2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008000"/>
      </a:accent1>
      <a:accent2>
        <a:srgbClr val="058941"/>
      </a:accent2>
      <a:accent3>
        <a:srgbClr val="FFFFFF"/>
      </a:accent3>
      <a:accent4>
        <a:srgbClr val="000000"/>
      </a:accent4>
      <a:accent5>
        <a:srgbClr val="AAC0AA"/>
      </a:accent5>
      <a:accent6>
        <a:srgbClr val="047C3A"/>
      </a:accent6>
      <a:hlink>
        <a:srgbClr val="FF0000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008000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8AB9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008000"/>
        </a:accent1>
        <a:accent2>
          <a:srgbClr val="058941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047C3A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1093</Words>
  <Application>Microsoft Office PowerPoint</Application>
  <PresentationFormat>On-screen Show (4:3)</PresentationFormat>
  <Paragraphs>186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Bradley Hand ITC</vt:lpstr>
      <vt:lpstr>Calibri</vt:lpstr>
      <vt:lpstr>Comic Sans MS</vt:lpstr>
      <vt:lpstr>DaunPenh</vt:lpstr>
      <vt:lpstr>Verdana</vt:lpstr>
      <vt:lpstr>Wingdings</vt:lpstr>
      <vt:lpstr>Eclipse</vt:lpstr>
      <vt:lpstr>Acrobat Document</vt:lpstr>
      <vt:lpstr>Active Citizenship and Participation – St.Eunan’s Primary School</vt:lpstr>
      <vt:lpstr>PowerPoint Presentation</vt:lpstr>
      <vt:lpstr>Vision and Values</vt:lpstr>
      <vt:lpstr>PowerPoint Presentation</vt:lpstr>
      <vt:lpstr>          Self-evaluation</vt:lpstr>
      <vt:lpstr>Curriculum</vt:lpstr>
      <vt:lpstr>Rationale for Interdisciplinary Learning approach </vt:lpstr>
      <vt:lpstr>PowerPoint Presentation</vt:lpstr>
      <vt:lpstr>Referendum Effect</vt:lpstr>
      <vt:lpstr>Article 28 (Right to an Education) IDL and Education Every Child Everywhere Campaign </vt:lpstr>
      <vt:lpstr>Experience of Primary 7 Campaign</vt:lpstr>
      <vt:lpstr>I Can Make a Difference IDL Active Citizenship Initiative </vt:lpstr>
      <vt:lpstr>PowerPoint Presentation</vt:lpstr>
      <vt:lpstr>Primary 7</vt:lpstr>
      <vt:lpstr>PowerPoint Presentation</vt:lpstr>
      <vt:lpstr>PowerPoint Presentation</vt:lpstr>
      <vt:lpstr>PowerPoint Presentation</vt:lpstr>
      <vt:lpstr>Impact</vt:lpstr>
      <vt:lpstr>What now?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culture of Improvement</dc:title>
  <dc:creator>Anne</dc:creator>
  <cp:lastModifiedBy>Deepa Shah</cp:lastModifiedBy>
  <cp:revision>123</cp:revision>
  <cp:lastPrinted>2015-06-09T07:20:18Z</cp:lastPrinted>
  <dcterms:created xsi:type="dcterms:W3CDTF">2015-03-11T20:04:16Z</dcterms:created>
  <dcterms:modified xsi:type="dcterms:W3CDTF">2017-03-23T11:26:26Z</dcterms:modified>
</cp:coreProperties>
</file>