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0"/>
  </p:notesMasterIdLst>
  <p:sldIdLst>
    <p:sldId id="256" r:id="rId3"/>
    <p:sldId id="257" r:id="rId4"/>
    <p:sldId id="261" r:id="rId5"/>
    <p:sldId id="262" r:id="rId6"/>
    <p:sldId id="259" r:id="rId7"/>
    <p:sldId id="260" r:id="rId8"/>
    <p:sldId id="265" r:id="rId9"/>
    <p:sldId id="272" r:id="rId10"/>
    <p:sldId id="273" r:id="rId11"/>
    <p:sldId id="274" r:id="rId12"/>
    <p:sldId id="266" r:id="rId13"/>
    <p:sldId id="268" r:id="rId14"/>
    <p:sldId id="269" r:id="rId15"/>
    <p:sldId id="267" r:id="rId16"/>
    <p:sldId id="270" r:id="rId17"/>
    <p:sldId id="275" r:id="rId18"/>
    <p:sldId id="271" r:id="rId1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36" autoAdjust="0"/>
  </p:normalViewPr>
  <p:slideViewPr>
    <p:cSldViewPr>
      <p:cViewPr varScale="1">
        <p:scale>
          <a:sx n="79" d="100"/>
          <a:sy n="79" d="100"/>
        </p:scale>
        <p:origin x="124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DE8E6-993D-4614-BEDF-0398CAC3DA43}"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n-GB"/>
        </a:p>
      </dgm:t>
    </dgm:pt>
    <dgm:pt modelId="{FE240510-87DA-4BF2-AD70-EB7E67148003}">
      <dgm:prSet phldrT="[Text]"/>
      <dgm:spPr/>
      <dgm:t>
        <a:bodyPr/>
        <a:lstStyle/>
        <a:p>
          <a:r>
            <a:rPr lang="en-GB" dirty="0" smtClean="0"/>
            <a:t>Befriending</a:t>
          </a:r>
          <a:endParaRPr lang="en-GB" dirty="0"/>
        </a:p>
      </dgm:t>
    </dgm:pt>
    <dgm:pt modelId="{C0737F61-6A08-4BAF-8EF8-837F195998CE}" type="parTrans" cxnId="{FB0A76A5-3E05-4C30-84C6-67CD55839303}">
      <dgm:prSet/>
      <dgm:spPr/>
      <dgm:t>
        <a:bodyPr/>
        <a:lstStyle/>
        <a:p>
          <a:endParaRPr lang="en-GB"/>
        </a:p>
      </dgm:t>
    </dgm:pt>
    <dgm:pt modelId="{BCA03CFB-F341-4856-955D-851A3DF32FFF}" type="sibTrans" cxnId="{FB0A76A5-3E05-4C30-84C6-67CD55839303}">
      <dgm:prSet/>
      <dgm:spPr/>
      <dgm:t>
        <a:bodyPr/>
        <a:lstStyle/>
        <a:p>
          <a:endParaRPr lang="en-GB"/>
        </a:p>
      </dgm:t>
    </dgm:pt>
    <dgm:pt modelId="{DC63237F-95E5-44E3-9B62-BA70D54D7E45}">
      <dgm:prSet phldrT="[Text]"/>
      <dgm:spPr/>
      <dgm:t>
        <a:bodyPr/>
        <a:lstStyle/>
        <a:p>
          <a:r>
            <a:rPr lang="en-GB" dirty="0" smtClean="0"/>
            <a:t>Ethos: Support &amp; Friendship</a:t>
          </a:r>
          <a:endParaRPr lang="en-GB" dirty="0"/>
        </a:p>
      </dgm:t>
    </dgm:pt>
    <dgm:pt modelId="{1E609E90-06AE-425C-AA2E-9AE200AF0D9B}" type="parTrans" cxnId="{40A69E67-99C0-4DA2-B0EE-04BF52823AE6}">
      <dgm:prSet/>
      <dgm:spPr/>
      <dgm:t>
        <a:bodyPr/>
        <a:lstStyle/>
        <a:p>
          <a:endParaRPr lang="en-GB"/>
        </a:p>
      </dgm:t>
    </dgm:pt>
    <dgm:pt modelId="{E0C5E0A7-6706-4A07-9CC0-2AC14328F3F7}" type="sibTrans" cxnId="{40A69E67-99C0-4DA2-B0EE-04BF52823AE6}">
      <dgm:prSet/>
      <dgm:spPr/>
      <dgm:t>
        <a:bodyPr/>
        <a:lstStyle/>
        <a:p>
          <a:endParaRPr lang="en-GB"/>
        </a:p>
      </dgm:t>
    </dgm:pt>
    <dgm:pt modelId="{559F4244-58C0-4FF7-9144-CE4FC6EBAA64}">
      <dgm:prSet phldrT="[Text]"/>
      <dgm:spPr/>
      <dgm:t>
        <a:bodyPr/>
        <a:lstStyle/>
        <a:p>
          <a:r>
            <a:rPr lang="en-GB" dirty="0" smtClean="0"/>
            <a:t>Befriend a group and work with them</a:t>
          </a:r>
          <a:endParaRPr lang="en-GB" dirty="0"/>
        </a:p>
      </dgm:t>
    </dgm:pt>
    <dgm:pt modelId="{5E3E02BB-E252-446A-A072-44B404CDE785}" type="parTrans" cxnId="{767E0669-9A97-42AE-9CD6-3B8FC7728C71}">
      <dgm:prSet/>
      <dgm:spPr/>
      <dgm:t>
        <a:bodyPr/>
        <a:lstStyle/>
        <a:p>
          <a:endParaRPr lang="en-GB"/>
        </a:p>
      </dgm:t>
    </dgm:pt>
    <dgm:pt modelId="{023EAB22-1A8D-4291-AEB3-3CA4EF65095E}" type="sibTrans" cxnId="{767E0669-9A97-42AE-9CD6-3B8FC7728C71}">
      <dgm:prSet/>
      <dgm:spPr/>
      <dgm:t>
        <a:bodyPr/>
        <a:lstStyle/>
        <a:p>
          <a:endParaRPr lang="en-GB"/>
        </a:p>
      </dgm:t>
    </dgm:pt>
    <dgm:pt modelId="{7F7C2372-30C3-4367-B3FC-D25E66819D45}">
      <dgm:prSet phldrT="[Text]"/>
      <dgm:spPr/>
      <dgm:t>
        <a:bodyPr/>
        <a:lstStyle/>
        <a:p>
          <a:r>
            <a:rPr lang="en-GB" dirty="0" smtClean="0"/>
            <a:t>Education</a:t>
          </a:r>
          <a:endParaRPr lang="en-GB" dirty="0"/>
        </a:p>
      </dgm:t>
    </dgm:pt>
    <dgm:pt modelId="{496F441C-8175-425F-891B-C7BA0D7EC7E0}" type="parTrans" cxnId="{7FA34487-0645-49B5-B502-A76C0F724D0C}">
      <dgm:prSet/>
      <dgm:spPr/>
      <dgm:t>
        <a:bodyPr/>
        <a:lstStyle/>
        <a:p>
          <a:endParaRPr lang="en-GB"/>
        </a:p>
      </dgm:t>
    </dgm:pt>
    <dgm:pt modelId="{9DA67C09-0F9F-4D90-B719-714071F2F893}" type="sibTrans" cxnId="{7FA34487-0645-49B5-B502-A76C0F724D0C}">
      <dgm:prSet/>
      <dgm:spPr/>
      <dgm:t>
        <a:bodyPr/>
        <a:lstStyle/>
        <a:p>
          <a:endParaRPr lang="en-GB"/>
        </a:p>
      </dgm:t>
    </dgm:pt>
    <dgm:pt modelId="{FF3FF751-C8F4-40C2-9EC9-88CB1064315E}">
      <dgm:prSet phldrT="[Text]"/>
      <dgm:spPr/>
      <dgm:t>
        <a:bodyPr/>
        <a:lstStyle/>
        <a:p>
          <a:r>
            <a:rPr lang="en-GB" dirty="0" smtClean="0"/>
            <a:t>Homework Club</a:t>
          </a:r>
          <a:endParaRPr lang="en-GB" dirty="0"/>
        </a:p>
      </dgm:t>
    </dgm:pt>
    <dgm:pt modelId="{A3E3DB51-5CD9-413D-B208-7C5D83BE2085}" type="parTrans" cxnId="{B1A1EE8F-BB9C-4450-A4B3-AF58F0D6141B}">
      <dgm:prSet/>
      <dgm:spPr/>
      <dgm:t>
        <a:bodyPr/>
        <a:lstStyle/>
        <a:p>
          <a:endParaRPr lang="en-GB"/>
        </a:p>
      </dgm:t>
    </dgm:pt>
    <dgm:pt modelId="{387D7E31-EB76-46F6-9211-C6161C726A87}" type="sibTrans" cxnId="{B1A1EE8F-BB9C-4450-A4B3-AF58F0D6141B}">
      <dgm:prSet/>
      <dgm:spPr/>
      <dgm:t>
        <a:bodyPr/>
        <a:lstStyle/>
        <a:p>
          <a:endParaRPr lang="en-GB"/>
        </a:p>
      </dgm:t>
    </dgm:pt>
    <dgm:pt modelId="{4E4C2512-DC27-4721-B660-7DD5E8FE9719}">
      <dgm:prSet phldrT="[Text]"/>
      <dgm:spPr/>
      <dgm:t>
        <a:bodyPr/>
        <a:lstStyle/>
        <a:p>
          <a:r>
            <a:rPr lang="en-GB" dirty="0" smtClean="0"/>
            <a:t>Peer-Assisted Reading</a:t>
          </a:r>
          <a:endParaRPr lang="en-GB" dirty="0"/>
        </a:p>
      </dgm:t>
    </dgm:pt>
    <dgm:pt modelId="{911CFB2B-4E77-4815-B1F3-FB8C192563BF}" type="parTrans" cxnId="{F33A7743-7C4C-4AE7-B4D7-B9E8A2BAB536}">
      <dgm:prSet/>
      <dgm:spPr/>
      <dgm:t>
        <a:bodyPr/>
        <a:lstStyle/>
        <a:p>
          <a:endParaRPr lang="en-GB"/>
        </a:p>
      </dgm:t>
    </dgm:pt>
    <dgm:pt modelId="{A3BCB409-3082-4293-906E-50670588D747}" type="sibTrans" cxnId="{F33A7743-7C4C-4AE7-B4D7-B9E8A2BAB536}">
      <dgm:prSet/>
      <dgm:spPr/>
      <dgm:t>
        <a:bodyPr/>
        <a:lstStyle/>
        <a:p>
          <a:endParaRPr lang="en-GB"/>
        </a:p>
      </dgm:t>
    </dgm:pt>
    <dgm:pt modelId="{73911B1C-DF96-4CEE-A0CF-208F367A2615}">
      <dgm:prSet phldrT="[Text]"/>
      <dgm:spPr/>
      <dgm:t>
        <a:bodyPr/>
        <a:lstStyle/>
        <a:p>
          <a:r>
            <a:rPr lang="en-GB" dirty="0" smtClean="0"/>
            <a:t>Direct Aid</a:t>
          </a:r>
          <a:endParaRPr lang="en-GB" dirty="0"/>
        </a:p>
      </dgm:t>
    </dgm:pt>
    <dgm:pt modelId="{CEAFCD91-80F4-4205-8BDB-E47223894E21}" type="parTrans" cxnId="{115691B7-B3F6-4ECB-AF11-737126C2A01E}">
      <dgm:prSet/>
      <dgm:spPr/>
      <dgm:t>
        <a:bodyPr/>
        <a:lstStyle/>
        <a:p>
          <a:endParaRPr lang="en-GB"/>
        </a:p>
      </dgm:t>
    </dgm:pt>
    <dgm:pt modelId="{815439DA-63A9-4C9C-85FF-D2A40D8C79B8}" type="sibTrans" cxnId="{115691B7-B3F6-4ECB-AF11-737126C2A01E}">
      <dgm:prSet/>
      <dgm:spPr/>
      <dgm:t>
        <a:bodyPr/>
        <a:lstStyle/>
        <a:p>
          <a:endParaRPr lang="en-GB"/>
        </a:p>
      </dgm:t>
    </dgm:pt>
    <dgm:pt modelId="{A125B561-9AF8-4A66-919E-C97DD83575D8}">
      <dgm:prSet phldrT="[Text]"/>
      <dgm:spPr/>
      <dgm:t>
        <a:bodyPr/>
        <a:lstStyle/>
        <a:p>
          <a:r>
            <a:rPr lang="en-GB" dirty="0" smtClean="0"/>
            <a:t>Fundraising</a:t>
          </a:r>
          <a:endParaRPr lang="en-GB" dirty="0"/>
        </a:p>
      </dgm:t>
    </dgm:pt>
    <dgm:pt modelId="{30147C48-F315-4B74-A296-E1DA9DA8E70A}" type="parTrans" cxnId="{9EF25782-1E22-41D1-83C5-FB6E16DACD5B}">
      <dgm:prSet/>
      <dgm:spPr/>
      <dgm:t>
        <a:bodyPr/>
        <a:lstStyle/>
        <a:p>
          <a:endParaRPr lang="en-GB"/>
        </a:p>
      </dgm:t>
    </dgm:pt>
    <dgm:pt modelId="{8DD62E1E-AB21-4916-9D78-A9AA84323667}" type="sibTrans" cxnId="{9EF25782-1E22-41D1-83C5-FB6E16DACD5B}">
      <dgm:prSet/>
      <dgm:spPr/>
      <dgm:t>
        <a:bodyPr/>
        <a:lstStyle/>
        <a:p>
          <a:endParaRPr lang="en-GB"/>
        </a:p>
      </dgm:t>
    </dgm:pt>
    <dgm:pt modelId="{7C3DEFE7-1640-4885-BFA3-AB090FC500FE}">
      <dgm:prSet phldrT="[Text]"/>
      <dgm:spPr/>
      <dgm:t>
        <a:bodyPr/>
        <a:lstStyle/>
        <a:p>
          <a:r>
            <a:rPr lang="en-GB" dirty="0" smtClean="0"/>
            <a:t>Raising Awareness</a:t>
          </a:r>
          <a:endParaRPr lang="en-GB" dirty="0"/>
        </a:p>
      </dgm:t>
    </dgm:pt>
    <dgm:pt modelId="{EC0A6AD5-4869-4620-8B83-11C4DCBA3945}" type="parTrans" cxnId="{C8FC67F8-19D5-4B29-B993-5D9031512B91}">
      <dgm:prSet/>
      <dgm:spPr/>
      <dgm:t>
        <a:bodyPr/>
        <a:lstStyle/>
        <a:p>
          <a:endParaRPr lang="en-GB"/>
        </a:p>
      </dgm:t>
    </dgm:pt>
    <dgm:pt modelId="{E0B8E15C-6FDC-4CF4-B640-D71D92B58362}" type="sibTrans" cxnId="{C8FC67F8-19D5-4B29-B993-5D9031512B91}">
      <dgm:prSet/>
      <dgm:spPr/>
      <dgm:t>
        <a:bodyPr/>
        <a:lstStyle/>
        <a:p>
          <a:endParaRPr lang="en-GB"/>
        </a:p>
      </dgm:t>
    </dgm:pt>
    <dgm:pt modelId="{5CE83934-D56D-4647-8F09-EF3F81E35375}">
      <dgm:prSet/>
      <dgm:spPr/>
      <dgm:t>
        <a:bodyPr/>
        <a:lstStyle/>
        <a:p>
          <a:r>
            <a:rPr lang="en-GB" dirty="0" smtClean="0"/>
            <a:t>Social Justice Research &amp; Action</a:t>
          </a:r>
          <a:endParaRPr lang="en-GB" dirty="0"/>
        </a:p>
      </dgm:t>
    </dgm:pt>
    <dgm:pt modelId="{463443DD-FB0F-4AE6-92C6-04654FB1A3B0}" type="parTrans" cxnId="{D7CB23E0-26DB-48D7-AABC-6294AAEB21A1}">
      <dgm:prSet/>
      <dgm:spPr/>
    </dgm:pt>
    <dgm:pt modelId="{99DE8C11-1085-43C4-B842-D83F0C4C587E}" type="sibTrans" cxnId="{D7CB23E0-26DB-48D7-AABC-6294AAEB21A1}">
      <dgm:prSet/>
      <dgm:spPr/>
    </dgm:pt>
    <dgm:pt modelId="{33489877-7781-4177-9AC7-5DA5A773C93E}">
      <dgm:prSet/>
      <dgm:spPr/>
      <dgm:t>
        <a:bodyPr/>
        <a:lstStyle/>
        <a:p>
          <a:r>
            <a:rPr lang="en-GB" dirty="0" smtClean="0"/>
            <a:t>Researching a social justice topic</a:t>
          </a:r>
          <a:endParaRPr lang="en-GB" dirty="0"/>
        </a:p>
      </dgm:t>
    </dgm:pt>
    <dgm:pt modelId="{10910B8E-2860-4C2C-AD80-C9FAA4BD9725}" type="parTrans" cxnId="{1A73D16A-14AF-4E88-9095-DA7D894A371D}">
      <dgm:prSet/>
      <dgm:spPr/>
    </dgm:pt>
    <dgm:pt modelId="{DD6DD651-D8A2-44FE-A2F1-D483B6CC9CF0}" type="sibTrans" cxnId="{1A73D16A-14AF-4E88-9095-DA7D894A371D}">
      <dgm:prSet/>
      <dgm:spPr/>
    </dgm:pt>
    <dgm:pt modelId="{DCE6DFC7-2165-4315-9809-B633AB1BD3B2}">
      <dgm:prSet/>
      <dgm:spPr/>
      <dgm:t>
        <a:bodyPr/>
        <a:lstStyle/>
        <a:p>
          <a:r>
            <a:rPr lang="en-GB" dirty="0" smtClean="0"/>
            <a:t>Creating an action</a:t>
          </a:r>
          <a:endParaRPr lang="en-GB" dirty="0"/>
        </a:p>
      </dgm:t>
    </dgm:pt>
    <dgm:pt modelId="{A890A256-4894-4743-89A7-6DD4B4DA6C08}" type="parTrans" cxnId="{C108C801-FA2F-4E8C-BAFA-C6715875CC67}">
      <dgm:prSet/>
      <dgm:spPr/>
    </dgm:pt>
    <dgm:pt modelId="{958BCE86-18BA-4D46-B937-9F624DB3C9FC}" type="sibTrans" cxnId="{C108C801-FA2F-4E8C-BAFA-C6715875CC67}">
      <dgm:prSet/>
      <dgm:spPr/>
    </dgm:pt>
    <dgm:pt modelId="{DF3C118A-1A37-4F0D-889E-90885E5EECEC}">
      <dgm:prSet/>
      <dgm:spPr/>
      <dgm:t>
        <a:bodyPr/>
        <a:lstStyle/>
        <a:p>
          <a:r>
            <a:rPr lang="en-GB" dirty="0" smtClean="0"/>
            <a:t>Ethos: Working for Social Justice</a:t>
          </a:r>
          <a:endParaRPr lang="en-GB" dirty="0"/>
        </a:p>
      </dgm:t>
    </dgm:pt>
    <dgm:pt modelId="{29B7C19C-B5F0-4FC6-A758-6AA43ADE9B21}" type="parTrans" cxnId="{3532C50A-5E45-438E-BD9A-3606FF4F1073}">
      <dgm:prSet/>
      <dgm:spPr/>
    </dgm:pt>
    <dgm:pt modelId="{2612AFA5-EE00-4931-ACFB-092130F6A11E}" type="sibTrans" cxnId="{3532C50A-5E45-438E-BD9A-3606FF4F1073}">
      <dgm:prSet/>
      <dgm:spPr/>
    </dgm:pt>
    <dgm:pt modelId="{7F2C2E46-8E05-4F9E-8770-91CA2008D7AC}" type="pres">
      <dgm:prSet presAssocID="{50ADE8E6-993D-4614-BEDF-0398CAC3DA43}" presName="linear" presStyleCnt="0">
        <dgm:presLayoutVars>
          <dgm:dir/>
          <dgm:resizeHandles val="exact"/>
        </dgm:presLayoutVars>
      </dgm:prSet>
      <dgm:spPr/>
      <dgm:t>
        <a:bodyPr/>
        <a:lstStyle/>
        <a:p>
          <a:endParaRPr lang="en-GB"/>
        </a:p>
      </dgm:t>
    </dgm:pt>
    <dgm:pt modelId="{7F10216B-6D88-4828-9DDD-EF3CA7D64E25}" type="pres">
      <dgm:prSet presAssocID="{FE240510-87DA-4BF2-AD70-EB7E67148003}" presName="comp" presStyleCnt="0"/>
      <dgm:spPr/>
    </dgm:pt>
    <dgm:pt modelId="{EC11603F-7FFE-4166-BFF8-3795277074E5}" type="pres">
      <dgm:prSet presAssocID="{FE240510-87DA-4BF2-AD70-EB7E67148003}" presName="box" presStyleLbl="node1" presStyleIdx="0" presStyleCnt="4"/>
      <dgm:spPr/>
      <dgm:t>
        <a:bodyPr/>
        <a:lstStyle/>
        <a:p>
          <a:endParaRPr lang="en-GB"/>
        </a:p>
      </dgm:t>
    </dgm:pt>
    <dgm:pt modelId="{A37D985A-2E8C-4837-8146-23AAC1A4ECAE}" type="pres">
      <dgm:prSet presAssocID="{FE240510-87DA-4BF2-AD70-EB7E67148003}" presName="img" presStyleLbl="fgImgPlace1" presStyleIdx="0" presStyleCnt="4"/>
      <dgm:spPr>
        <a:blipFill rotWithShape="0">
          <a:blip xmlns:r="http://schemas.openxmlformats.org/officeDocument/2006/relationships" r:embed="rId1"/>
          <a:stretch>
            <a:fillRect/>
          </a:stretch>
        </a:blipFill>
      </dgm:spPr>
    </dgm:pt>
    <dgm:pt modelId="{A9701496-FBAC-479C-9CB2-0D70D89DA0FE}" type="pres">
      <dgm:prSet presAssocID="{FE240510-87DA-4BF2-AD70-EB7E67148003}" presName="text" presStyleLbl="node1" presStyleIdx="0" presStyleCnt="4">
        <dgm:presLayoutVars>
          <dgm:bulletEnabled val="1"/>
        </dgm:presLayoutVars>
      </dgm:prSet>
      <dgm:spPr/>
      <dgm:t>
        <a:bodyPr/>
        <a:lstStyle/>
        <a:p>
          <a:endParaRPr lang="en-GB"/>
        </a:p>
      </dgm:t>
    </dgm:pt>
    <dgm:pt modelId="{F9E2577E-EC87-4906-BD19-7B6557DE283B}" type="pres">
      <dgm:prSet presAssocID="{BCA03CFB-F341-4856-955D-851A3DF32FFF}" presName="spacer" presStyleCnt="0"/>
      <dgm:spPr/>
    </dgm:pt>
    <dgm:pt modelId="{714FA3F3-77AE-473D-99FC-F65EFDD9C8B0}" type="pres">
      <dgm:prSet presAssocID="{7F7C2372-30C3-4367-B3FC-D25E66819D45}" presName="comp" presStyleCnt="0"/>
      <dgm:spPr/>
    </dgm:pt>
    <dgm:pt modelId="{452B6A3D-DF09-45F7-8814-85B37E216306}" type="pres">
      <dgm:prSet presAssocID="{7F7C2372-30C3-4367-B3FC-D25E66819D45}" presName="box" presStyleLbl="node1" presStyleIdx="1" presStyleCnt="4"/>
      <dgm:spPr/>
      <dgm:t>
        <a:bodyPr/>
        <a:lstStyle/>
        <a:p>
          <a:endParaRPr lang="en-GB"/>
        </a:p>
      </dgm:t>
    </dgm:pt>
    <dgm:pt modelId="{69BA5645-82A3-4C4A-A0E8-672EDED75240}" type="pres">
      <dgm:prSet presAssocID="{7F7C2372-30C3-4367-B3FC-D25E66819D45}" presName="img" presStyleLbl="fgImgPlace1" presStyleIdx="1" presStyleCnt="4"/>
      <dgm:spPr>
        <a:blipFill rotWithShape="0">
          <a:blip xmlns:r="http://schemas.openxmlformats.org/officeDocument/2006/relationships" r:embed="rId2"/>
          <a:stretch>
            <a:fillRect/>
          </a:stretch>
        </a:blipFill>
      </dgm:spPr>
    </dgm:pt>
    <dgm:pt modelId="{845D73D6-7E70-4FF1-984C-9C39C26A450E}" type="pres">
      <dgm:prSet presAssocID="{7F7C2372-30C3-4367-B3FC-D25E66819D45}" presName="text" presStyleLbl="node1" presStyleIdx="1" presStyleCnt="4">
        <dgm:presLayoutVars>
          <dgm:bulletEnabled val="1"/>
        </dgm:presLayoutVars>
      </dgm:prSet>
      <dgm:spPr/>
      <dgm:t>
        <a:bodyPr/>
        <a:lstStyle/>
        <a:p>
          <a:endParaRPr lang="en-GB"/>
        </a:p>
      </dgm:t>
    </dgm:pt>
    <dgm:pt modelId="{7CC67732-B516-4A34-8439-9835DB3AD11B}" type="pres">
      <dgm:prSet presAssocID="{9DA67C09-0F9F-4D90-B719-714071F2F893}" presName="spacer" presStyleCnt="0"/>
      <dgm:spPr/>
    </dgm:pt>
    <dgm:pt modelId="{D2AFCA1D-9F76-456A-A20D-E891F2C269E0}" type="pres">
      <dgm:prSet presAssocID="{73911B1C-DF96-4CEE-A0CF-208F367A2615}" presName="comp" presStyleCnt="0"/>
      <dgm:spPr/>
    </dgm:pt>
    <dgm:pt modelId="{D71E6B64-3CCF-413D-94BB-09FEB60DE3D2}" type="pres">
      <dgm:prSet presAssocID="{73911B1C-DF96-4CEE-A0CF-208F367A2615}" presName="box" presStyleLbl="node1" presStyleIdx="2" presStyleCnt="4" custLinFactNeighborX="-348" custLinFactNeighborY="-2522"/>
      <dgm:spPr/>
      <dgm:t>
        <a:bodyPr/>
        <a:lstStyle/>
        <a:p>
          <a:endParaRPr lang="en-GB"/>
        </a:p>
      </dgm:t>
    </dgm:pt>
    <dgm:pt modelId="{CBC8EF62-6CBB-4E9B-B8CA-5999AB89EE08}" type="pres">
      <dgm:prSet presAssocID="{73911B1C-DF96-4CEE-A0CF-208F367A2615}" presName="img" presStyleLbl="fgImgPlace1" presStyleIdx="2" presStyleCnt="4"/>
      <dgm:spPr>
        <a:blipFill rotWithShape="0">
          <a:blip xmlns:r="http://schemas.openxmlformats.org/officeDocument/2006/relationships" r:embed="rId3"/>
          <a:stretch>
            <a:fillRect/>
          </a:stretch>
        </a:blipFill>
      </dgm:spPr>
    </dgm:pt>
    <dgm:pt modelId="{9CBCF5CE-36E2-415B-8494-C396039C7E6A}" type="pres">
      <dgm:prSet presAssocID="{73911B1C-DF96-4CEE-A0CF-208F367A2615}" presName="text" presStyleLbl="node1" presStyleIdx="2" presStyleCnt="4">
        <dgm:presLayoutVars>
          <dgm:bulletEnabled val="1"/>
        </dgm:presLayoutVars>
      </dgm:prSet>
      <dgm:spPr/>
      <dgm:t>
        <a:bodyPr/>
        <a:lstStyle/>
        <a:p>
          <a:endParaRPr lang="en-GB"/>
        </a:p>
      </dgm:t>
    </dgm:pt>
    <dgm:pt modelId="{21536378-2C99-4D34-AE3D-67B9E2B2C41D}" type="pres">
      <dgm:prSet presAssocID="{815439DA-63A9-4C9C-85FF-D2A40D8C79B8}" presName="spacer" presStyleCnt="0"/>
      <dgm:spPr/>
    </dgm:pt>
    <dgm:pt modelId="{C6A77E2C-690E-47CC-A6A8-B9A7CFCC0B53}" type="pres">
      <dgm:prSet presAssocID="{5CE83934-D56D-4647-8F09-EF3F81E35375}" presName="comp" presStyleCnt="0"/>
      <dgm:spPr/>
    </dgm:pt>
    <dgm:pt modelId="{D7A66A83-385C-43C2-B46E-9075B435B5BD}" type="pres">
      <dgm:prSet presAssocID="{5CE83934-D56D-4647-8F09-EF3F81E35375}" presName="box" presStyleLbl="node1" presStyleIdx="3" presStyleCnt="4"/>
      <dgm:spPr/>
      <dgm:t>
        <a:bodyPr/>
        <a:lstStyle/>
        <a:p>
          <a:endParaRPr lang="en-GB"/>
        </a:p>
      </dgm:t>
    </dgm:pt>
    <dgm:pt modelId="{24AC0B08-7048-4D10-8C03-F2B471272862}" type="pres">
      <dgm:prSet presAssocID="{5CE83934-D56D-4647-8F09-EF3F81E35375}" presName="img" presStyleLbl="fgImgPlace1" presStyleIdx="3" presStyleCnt="4"/>
      <dgm:spPr>
        <a:blipFill rotWithShape="0">
          <a:blip xmlns:r="http://schemas.openxmlformats.org/officeDocument/2006/relationships" r:embed="rId4"/>
          <a:stretch>
            <a:fillRect/>
          </a:stretch>
        </a:blipFill>
      </dgm:spPr>
    </dgm:pt>
    <dgm:pt modelId="{5C86A488-B483-47CE-87E1-7A0C8825D3A3}" type="pres">
      <dgm:prSet presAssocID="{5CE83934-D56D-4647-8F09-EF3F81E35375}" presName="text" presStyleLbl="node1" presStyleIdx="3" presStyleCnt="4">
        <dgm:presLayoutVars>
          <dgm:bulletEnabled val="1"/>
        </dgm:presLayoutVars>
      </dgm:prSet>
      <dgm:spPr/>
      <dgm:t>
        <a:bodyPr/>
        <a:lstStyle/>
        <a:p>
          <a:endParaRPr lang="en-GB"/>
        </a:p>
      </dgm:t>
    </dgm:pt>
  </dgm:ptLst>
  <dgm:cxnLst>
    <dgm:cxn modelId="{E339E433-757E-4E27-BBD8-E588512A87B0}" type="presOf" srcId="{5CE83934-D56D-4647-8F09-EF3F81E35375}" destId="{D7A66A83-385C-43C2-B46E-9075B435B5BD}" srcOrd="0" destOrd="0" presId="urn:microsoft.com/office/officeart/2005/8/layout/vList4#1"/>
    <dgm:cxn modelId="{E990BBC4-0332-4C47-BAFE-A910BF3C2C7E}" type="presOf" srcId="{33489877-7781-4177-9AC7-5DA5A773C93E}" destId="{5C86A488-B483-47CE-87E1-7A0C8825D3A3}" srcOrd="1" destOrd="2" presId="urn:microsoft.com/office/officeart/2005/8/layout/vList4#1"/>
    <dgm:cxn modelId="{5FA04C2B-0B6E-42AE-AABB-B33B496BA21A}" type="presOf" srcId="{33489877-7781-4177-9AC7-5DA5A773C93E}" destId="{D7A66A83-385C-43C2-B46E-9075B435B5BD}" srcOrd="0" destOrd="2" presId="urn:microsoft.com/office/officeart/2005/8/layout/vList4#1"/>
    <dgm:cxn modelId="{476BBE8C-C46A-4D1C-A7DE-309E8E1E4316}" type="presOf" srcId="{559F4244-58C0-4FF7-9144-CE4FC6EBAA64}" destId="{A9701496-FBAC-479C-9CB2-0D70D89DA0FE}" srcOrd="1" destOrd="2" presId="urn:microsoft.com/office/officeart/2005/8/layout/vList4#1"/>
    <dgm:cxn modelId="{DAB650AA-7A4A-4F1D-A026-DAC933DF2F0B}" type="presOf" srcId="{7F7C2372-30C3-4367-B3FC-D25E66819D45}" destId="{452B6A3D-DF09-45F7-8814-85B37E216306}" srcOrd="0" destOrd="0" presId="urn:microsoft.com/office/officeart/2005/8/layout/vList4#1"/>
    <dgm:cxn modelId="{899D5721-8706-43E2-9135-7F5B00965900}" type="presOf" srcId="{FF3FF751-C8F4-40C2-9EC9-88CB1064315E}" destId="{452B6A3D-DF09-45F7-8814-85B37E216306}" srcOrd="0" destOrd="1" presId="urn:microsoft.com/office/officeart/2005/8/layout/vList4#1"/>
    <dgm:cxn modelId="{767E0669-9A97-42AE-9CD6-3B8FC7728C71}" srcId="{FE240510-87DA-4BF2-AD70-EB7E67148003}" destId="{559F4244-58C0-4FF7-9144-CE4FC6EBAA64}" srcOrd="1" destOrd="0" parTransId="{5E3E02BB-E252-446A-A072-44B404CDE785}" sibTransId="{023EAB22-1A8D-4291-AEB3-3CA4EF65095E}"/>
    <dgm:cxn modelId="{F64DB67B-6EBD-41A3-8786-FDF504BC428F}" type="presOf" srcId="{73911B1C-DF96-4CEE-A0CF-208F367A2615}" destId="{9CBCF5CE-36E2-415B-8494-C396039C7E6A}" srcOrd="1" destOrd="0" presId="urn:microsoft.com/office/officeart/2005/8/layout/vList4#1"/>
    <dgm:cxn modelId="{9B0307EE-9496-493B-A290-75FF1A7FD7E1}" type="presOf" srcId="{4E4C2512-DC27-4721-B660-7DD5E8FE9719}" destId="{845D73D6-7E70-4FF1-984C-9C39C26A450E}" srcOrd="1" destOrd="2" presId="urn:microsoft.com/office/officeart/2005/8/layout/vList4#1"/>
    <dgm:cxn modelId="{5CDB202B-CBD8-4F13-8EB6-114322188546}" type="presOf" srcId="{5CE83934-D56D-4647-8F09-EF3F81E35375}" destId="{5C86A488-B483-47CE-87E1-7A0C8825D3A3}" srcOrd="1" destOrd="0" presId="urn:microsoft.com/office/officeart/2005/8/layout/vList4#1"/>
    <dgm:cxn modelId="{0EB2441E-A54A-4242-A719-39E405EBD3C3}" type="presOf" srcId="{DCE6DFC7-2165-4315-9809-B633AB1BD3B2}" destId="{5C86A488-B483-47CE-87E1-7A0C8825D3A3}" srcOrd="1" destOrd="3" presId="urn:microsoft.com/office/officeart/2005/8/layout/vList4#1"/>
    <dgm:cxn modelId="{A2E701DA-30EC-4F36-A182-F372EE019E0A}" type="presOf" srcId="{559F4244-58C0-4FF7-9144-CE4FC6EBAA64}" destId="{EC11603F-7FFE-4166-BFF8-3795277074E5}" srcOrd="0" destOrd="2" presId="urn:microsoft.com/office/officeart/2005/8/layout/vList4#1"/>
    <dgm:cxn modelId="{8E840DBB-E3B8-4E9E-B910-363E43DD47EB}" type="presOf" srcId="{FE240510-87DA-4BF2-AD70-EB7E67148003}" destId="{A9701496-FBAC-479C-9CB2-0D70D89DA0FE}" srcOrd="1" destOrd="0" presId="urn:microsoft.com/office/officeart/2005/8/layout/vList4#1"/>
    <dgm:cxn modelId="{7FA34487-0645-49B5-B502-A76C0F724D0C}" srcId="{50ADE8E6-993D-4614-BEDF-0398CAC3DA43}" destId="{7F7C2372-30C3-4367-B3FC-D25E66819D45}" srcOrd="1" destOrd="0" parTransId="{496F441C-8175-425F-891B-C7BA0D7EC7E0}" sibTransId="{9DA67C09-0F9F-4D90-B719-714071F2F893}"/>
    <dgm:cxn modelId="{115691B7-B3F6-4ECB-AF11-737126C2A01E}" srcId="{50ADE8E6-993D-4614-BEDF-0398CAC3DA43}" destId="{73911B1C-DF96-4CEE-A0CF-208F367A2615}" srcOrd="2" destOrd="0" parTransId="{CEAFCD91-80F4-4205-8BDB-E47223894E21}" sibTransId="{815439DA-63A9-4C9C-85FF-D2A40D8C79B8}"/>
    <dgm:cxn modelId="{645C09DE-270A-44BB-9534-131787526F67}" type="presOf" srcId="{A125B561-9AF8-4A66-919E-C97DD83575D8}" destId="{D71E6B64-3CCF-413D-94BB-09FEB60DE3D2}" srcOrd="0" destOrd="1" presId="urn:microsoft.com/office/officeart/2005/8/layout/vList4#1"/>
    <dgm:cxn modelId="{F33A7743-7C4C-4AE7-B4D7-B9E8A2BAB536}" srcId="{7F7C2372-30C3-4367-B3FC-D25E66819D45}" destId="{4E4C2512-DC27-4721-B660-7DD5E8FE9719}" srcOrd="1" destOrd="0" parTransId="{911CFB2B-4E77-4815-B1F3-FB8C192563BF}" sibTransId="{A3BCB409-3082-4293-906E-50670588D747}"/>
    <dgm:cxn modelId="{C8FC67F8-19D5-4B29-B993-5D9031512B91}" srcId="{73911B1C-DF96-4CEE-A0CF-208F367A2615}" destId="{7C3DEFE7-1640-4885-BFA3-AB090FC500FE}" srcOrd="1" destOrd="0" parTransId="{EC0A6AD5-4869-4620-8B83-11C4DCBA3945}" sibTransId="{E0B8E15C-6FDC-4CF4-B640-D71D92B58362}"/>
    <dgm:cxn modelId="{482FAE52-7B46-45B0-A406-B0DBFF4D83E7}" type="presOf" srcId="{A125B561-9AF8-4A66-919E-C97DD83575D8}" destId="{9CBCF5CE-36E2-415B-8494-C396039C7E6A}" srcOrd="1" destOrd="1" presId="urn:microsoft.com/office/officeart/2005/8/layout/vList4#1"/>
    <dgm:cxn modelId="{3532C50A-5E45-438E-BD9A-3606FF4F1073}" srcId="{5CE83934-D56D-4647-8F09-EF3F81E35375}" destId="{DF3C118A-1A37-4F0D-889E-90885E5EECEC}" srcOrd="0" destOrd="0" parTransId="{29B7C19C-B5F0-4FC6-A758-6AA43ADE9B21}" sibTransId="{2612AFA5-EE00-4931-ACFB-092130F6A11E}"/>
    <dgm:cxn modelId="{ADAD1507-30D4-4952-86F7-C519056E64FC}" type="presOf" srcId="{DF3C118A-1A37-4F0D-889E-90885E5EECEC}" destId="{D7A66A83-385C-43C2-B46E-9075B435B5BD}" srcOrd="0" destOrd="1" presId="urn:microsoft.com/office/officeart/2005/8/layout/vList4#1"/>
    <dgm:cxn modelId="{5D77C224-5EAB-48BB-A5BA-345316116C16}" type="presOf" srcId="{DC63237F-95E5-44E3-9B62-BA70D54D7E45}" destId="{EC11603F-7FFE-4166-BFF8-3795277074E5}" srcOrd="0" destOrd="1" presId="urn:microsoft.com/office/officeart/2005/8/layout/vList4#1"/>
    <dgm:cxn modelId="{16A3073D-F594-44D4-BBE9-A60DD1BA7999}" type="presOf" srcId="{FF3FF751-C8F4-40C2-9EC9-88CB1064315E}" destId="{845D73D6-7E70-4FF1-984C-9C39C26A450E}" srcOrd="1" destOrd="1" presId="urn:microsoft.com/office/officeart/2005/8/layout/vList4#1"/>
    <dgm:cxn modelId="{742D085E-2113-4281-A068-21E5C54CDEC2}" type="presOf" srcId="{7F7C2372-30C3-4367-B3FC-D25E66819D45}" destId="{845D73D6-7E70-4FF1-984C-9C39C26A450E}" srcOrd="1" destOrd="0" presId="urn:microsoft.com/office/officeart/2005/8/layout/vList4#1"/>
    <dgm:cxn modelId="{1A73D16A-14AF-4E88-9095-DA7D894A371D}" srcId="{5CE83934-D56D-4647-8F09-EF3F81E35375}" destId="{33489877-7781-4177-9AC7-5DA5A773C93E}" srcOrd="1" destOrd="0" parTransId="{10910B8E-2860-4C2C-AD80-C9FAA4BD9725}" sibTransId="{DD6DD651-D8A2-44FE-A2F1-D483B6CC9CF0}"/>
    <dgm:cxn modelId="{C0B61A01-E4F6-4A04-B738-308B70895EEE}" type="presOf" srcId="{DCE6DFC7-2165-4315-9809-B633AB1BD3B2}" destId="{D7A66A83-385C-43C2-B46E-9075B435B5BD}" srcOrd="0" destOrd="3" presId="urn:microsoft.com/office/officeart/2005/8/layout/vList4#1"/>
    <dgm:cxn modelId="{DC2232DF-1E39-48AD-A04E-7A1072800EFF}" type="presOf" srcId="{4E4C2512-DC27-4721-B660-7DD5E8FE9719}" destId="{452B6A3D-DF09-45F7-8814-85B37E216306}" srcOrd="0" destOrd="2" presId="urn:microsoft.com/office/officeart/2005/8/layout/vList4#1"/>
    <dgm:cxn modelId="{C108C801-FA2F-4E8C-BAFA-C6715875CC67}" srcId="{5CE83934-D56D-4647-8F09-EF3F81E35375}" destId="{DCE6DFC7-2165-4315-9809-B633AB1BD3B2}" srcOrd="2" destOrd="0" parTransId="{A890A256-4894-4743-89A7-6DD4B4DA6C08}" sibTransId="{958BCE86-18BA-4D46-B937-9F624DB3C9FC}"/>
    <dgm:cxn modelId="{B1A1EE8F-BB9C-4450-A4B3-AF58F0D6141B}" srcId="{7F7C2372-30C3-4367-B3FC-D25E66819D45}" destId="{FF3FF751-C8F4-40C2-9EC9-88CB1064315E}" srcOrd="0" destOrd="0" parTransId="{A3E3DB51-5CD9-413D-B208-7C5D83BE2085}" sibTransId="{387D7E31-EB76-46F6-9211-C6161C726A87}"/>
    <dgm:cxn modelId="{A2C76698-2046-4D55-AA24-F69ABF8F27D8}" type="presOf" srcId="{FE240510-87DA-4BF2-AD70-EB7E67148003}" destId="{EC11603F-7FFE-4166-BFF8-3795277074E5}" srcOrd="0" destOrd="0" presId="urn:microsoft.com/office/officeart/2005/8/layout/vList4#1"/>
    <dgm:cxn modelId="{F26A4C67-C0DB-49C9-A6FE-96A2485B24F0}" type="presOf" srcId="{7C3DEFE7-1640-4885-BFA3-AB090FC500FE}" destId="{9CBCF5CE-36E2-415B-8494-C396039C7E6A}" srcOrd="1" destOrd="2" presId="urn:microsoft.com/office/officeart/2005/8/layout/vList4#1"/>
    <dgm:cxn modelId="{C1AF0BE3-11A1-41AD-B707-30F2EF972235}" type="presOf" srcId="{DC63237F-95E5-44E3-9B62-BA70D54D7E45}" destId="{A9701496-FBAC-479C-9CB2-0D70D89DA0FE}" srcOrd="1" destOrd="1" presId="urn:microsoft.com/office/officeart/2005/8/layout/vList4#1"/>
    <dgm:cxn modelId="{D7AE7212-AC1C-463F-8568-990D33776F77}" type="presOf" srcId="{DF3C118A-1A37-4F0D-889E-90885E5EECEC}" destId="{5C86A488-B483-47CE-87E1-7A0C8825D3A3}" srcOrd="1" destOrd="1" presId="urn:microsoft.com/office/officeart/2005/8/layout/vList4#1"/>
    <dgm:cxn modelId="{66F7F4E4-63BC-4F3C-8993-4F41F9378FCD}" type="presOf" srcId="{73911B1C-DF96-4CEE-A0CF-208F367A2615}" destId="{D71E6B64-3CCF-413D-94BB-09FEB60DE3D2}" srcOrd="0" destOrd="0" presId="urn:microsoft.com/office/officeart/2005/8/layout/vList4#1"/>
    <dgm:cxn modelId="{D7CB23E0-26DB-48D7-AABC-6294AAEB21A1}" srcId="{50ADE8E6-993D-4614-BEDF-0398CAC3DA43}" destId="{5CE83934-D56D-4647-8F09-EF3F81E35375}" srcOrd="3" destOrd="0" parTransId="{463443DD-FB0F-4AE6-92C6-04654FB1A3B0}" sibTransId="{99DE8C11-1085-43C4-B842-D83F0C4C587E}"/>
    <dgm:cxn modelId="{103AB5E2-3FFB-4A62-9CA6-F0AE1983C86C}" type="presOf" srcId="{7C3DEFE7-1640-4885-BFA3-AB090FC500FE}" destId="{D71E6B64-3CCF-413D-94BB-09FEB60DE3D2}" srcOrd="0" destOrd="2" presId="urn:microsoft.com/office/officeart/2005/8/layout/vList4#1"/>
    <dgm:cxn modelId="{FB0A76A5-3E05-4C30-84C6-67CD55839303}" srcId="{50ADE8E6-993D-4614-BEDF-0398CAC3DA43}" destId="{FE240510-87DA-4BF2-AD70-EB7E67148003}" srcOrd="0" destOrd="0" parTransId="{C0737F61-6A08-4BAF-8EF8-837F195998CE}" sibTransId="{BCA03CFB-F341-4856-955D-851A3DF32FFF}"/>
    <dgm:cxn modelId="{9EF25782-1E22-41D1-83C5-FB6E16DACD5B}" srcId="{73911B1C-DF96-4CEE-A0CF-208F367A2615}" destId="{A125B561-9AF8-4A66-919E-C97DD83575D8}" srcOrd="0" destOrd="0" parTransId="{30147C48-F315-4B74-A296-E1DA9DA8E70A}" sibTransId="{8DD62E1E-AB21-4916-9D78-A9AA84323667}"/>
    <dgm:cxn modelId="{40A69E67-99C0-4DA2-B0EE-04BF52823AE6}" srcId="{FE240510-87DA-4BF2-AD70-EB7E67148003}" destId="{DC63237F-95E5-44E3-9B62-BA70D54D7E45}" srcOrd="0" destOrd="0" parTransId="{1E609E90-06AE-425C-AA2E-9AE200AF0D9B}" sibTransId="{E0C5E0A7-6706-4A07-9CC0-2AC14328F3F7}"/>
    <dgm:cxn modelId="{F9A85110-0357-40FD-9C97-8233726C0263}" type="presOf" srcId="{50ADE8E6-993D-4614-BEDF-0398CAC3DA43}" destId="{7F2C2E46-8E05-4F9E-8770-91CA2008D7AC}" srcOrd="0" destOrd="0" presId="urn:microsoft.com/office/officeart/2005/8/layout/vList4#1"/>
    <dgm:cxn modelId="{33630214-1C34-4536-9E99-3B1DA5EAD63A}" type="presParOf" srcId="{7F2C2E46-8E05-4F9E-8770-91CA2008D7AC}" destId="{7F10216B-6D88-4828-9DDD-EF3CA7D64E25}" srcOrd="0" destOrd="0" presId="urn:microsoft.com/office/officeart/2005/8/layout/vList4#1"/>
    <dgm:cxn modelId="{993A81AA-4043-476B-A7D3-54E9DC932393}" type="presParOf" srcId="{7F10216B-6D88-4828-9DDD-EF3CA7D64E25}" destId="{EC11603F-7FFE-4166-BFF8-3795277074E5}" srcOrd="0" destOrd="0" presId="urn:microsoft.com/office/officeart/2005/8/layout/vList4#1"/>
    <dgm:cxn modelId="{A9406D4A-A120-4ED0-81A2-76674E722052}" type="presParOf" srcId="{7F10216B-6D88-4828-9DDD-EF3CA7D64E25}" destId="{A37D985A-2E8C-4837-8146-23AAC1A4ECAE}" srcOrd="1" destOrd="0" presId="urn:microsoft.com/office/officeart/2005/8/layout/vList4#1"/>
    <dgm:cxn modelId="{E30DD131-D856-47B6-887C-E7B474C06D7B}" type="presParOf" srcId="{7F10216B-6D88-4828-9DDD-EF3CA7D64E25}" destId="{A9701496-FBAC-479C-9CB2-0D70D89DA0FE}" srcOrd="2" destOrd="0" presId="urn:microsoft.com/office/officeart/2005/8/layout/vList4#1"/>
    <dgm:cxn modelId="{88C14760-DC97-43AA-B5BB-8A7CBE4C8451}" type="presParOf" srcId="{7F2C2E46-8E05-4F9E-8770-91CA2008D7AC}" destId="{F9E2577E-EC87-4906-BD19-7B6557DE283B}" srcOrd="1" destOrd="0" presId="urn:microsoft.com/office/officeart/2005/8/layout/vList4#1"/>
    <dgm:cxn modelId="{B20D3EA5-89A9-4B18-A9B8-B986FA5FDE73}" type="presParOf" srcId="{7F2C2E46-8E05-4F9E-8770-91CA2008D7AC}" destId="{714FA3F3-77AE-473D-99FC-F65EFDD9C8B0}" srcOrd="2" destOrd="0" presId="urn:microsoft.com/office/officeart/2005/8/layout/vList4#1"/>
    <dgm:cxn modelId="{967F78C7-6928-4D4C-AE0A-E4331F6A535B}" type="presParOf" srcId="{714FA3F3-77AE-473D-99FC-F65EFDD9C8B0}" destId="{452B6A3D-DF09-45F7-8814-85B37E216306}" srcOrd="0" destOrd="0" presId="urn:microsoft.com/office/officeart/2005/8/layout/vList4#1"/>
    <dgm:cxn modelId="{C5EAB744-365B-4F76-8351-8FBBCC4B6D06}" type="presParOf" srcId="{714FA3F3-77AE-473D-99FC-F65EFDD9C8B0}" destId="{69BA5645-82A3-4C4A-A0E8-672EDED75240}" srcOrd="1" destOrd="0" presId="urn:microsoft.com/office/officeart/2005/8/layout/vList4#1"/>
    <dgm:cxn modelId="{16A7C469-34C3-4E8F-AAF7-EAF83189554D}" type="presParOf" srcId="{714FA3F3-77AE-473D-99FC-F65EFDD9C8B0}" destId="{845D73D6-7E70-4FF1-984C-9C39C26A450E}" srcOrd="2" destOrd="0" presId="urn:microsoft.com/office/officeart/2005/8/layout/vList4#1"/>
    <dgm:cxn modelId="{336751A1-E5F6-4CAF-B76A-4BF891579BC7}" type="presParOf" srcId="{7F2C2E46-8E05-4F9E-8770-91CA2008D7AC}" destId="{7CC67732-B516-4A34-8439-9835DB3AD11B}" srcOrd="3" destOrd="0" presId="urn:microsoft.com/office/officeart/2005/8/layout/vList4#1"/>
    <dgm:cxn modelId="{9DA53F1F-4ED0-42FB-A052-136BB253CB52}" type="presParOf" srcId="{7F2C2E46-8E05-4F9E-8770-91CA2008D7AC}" destId="{D2AFCA1D-9F76-456A-A20D-E891F2C269E0}" srcOrd="4" destOrd="0" presId="urn:microsoft.com/office/officeart/2005/8/layout/vList4#1"/>
    <dgm:cxn modelId="{39746286-9C7A-4042-810F-D7491C6FADE3}" type="presParOf" srcId="{D2AFCA1D-9F76-456A-A20D-E891F2C269E0}" destId="{D71E6B64-3CCF-413D-94BB-09FEB60DE3D2}" srcOrd="0" destOrd="0" presId="urn:microsoft.com/office/officeart/2005/8/layout/vList4#1"/>
    <dgm:cxn modelId="{ADC6C5EC-DC81-4DB6-BF26-57E91BD8C93C}" type="presParOf" srcId="{D2AFCA1D-9F76-456A-A20D-E891F2C269E0}" destId="{CBC8EF62-6CBB-4E9B-B8CA-5999AB89EE08}" srcOrd="1" destOrd="0" presId="urn:microsoft.com/office/officeart/2005/8/layout/vList4#1"/>
    <dgm:cxn modelId="{2DF0F810-1673-451E-96F7-DF8C54BCC106}" type="presParOf" srcId="{D2AFCA1D-9F76-456A-A20D-E891F2C269E0}" destId="{9CBCF5CE-36E2-415B-8494-C396039C7E6A}" srcOrd="2" destOrd="0" presId="urn:microsoft.com/office/officeart/2005/8/layout/vList4#1"/>
    <dgm:cxn modelId="{FA6FF11B-7DE8-40D6-A555-C3D5F4ABB6AE}" type="presParOf" srcId="{7F2C2E46-8E05-4F9E-8770-91CA2008D7AC}" destId="{21536378-2C99-4D34-AE3D-67B9E2B2C41D}" srcOrd="5" destOrd="0" presId="urn:microsoft.com/office/officeart/2005/8/layout/vList4#1"/>
    <dgm:cxn modelId="{86E09CFF-D424-4209-99F1-88A7CD3CA8B2}" type="presParOf" srcId="{7F2C2E46-8E05-4F9E-8770-91CA2008D7AC}" destId="{C6A77E2C-690E-47CC-A6A8-B9A7CFCC0B53}" srcOrd="6" destOrd="0" presId="urn:microsoft.com/office/officeart/2005/8/layout/vList4#1"/>
    <dgm:cxn modelId="{C0B7E5B4-A99C-4918-8BCF-97FEFAF47406}" type="presParOf" srcId="{C6A77E2C-690E-47CC-A6A8-B9A7CFCC0B53}" destId="{D7A66A83-385C-43C2-B46E-9075B435B5BD}" srcOrd="0" destOrd="0" presId="urn:microsoft.com/office/officeart/2005/8/layout/vList4#1"/>
    <dgm:cxn modelId="{DAF9559E-409C-4C97-B814-02E7183406BC}" type="presParOf" srcId="{C6A77E2C-690E-47CC-A6A8-B9A7CFCC0B53}" destId="{24AC0B08-7048-4D10-8C03-F2B471272862}" srcOrd="1" destOrd="0" presId="urn:microsoft.com/office/officeart/2005/8/layout/vList4#1"/>
    <dgm:cxn modelId="{D5C14C68-F315-4B80-BCD7-F16741A437B9}" type="presParOf" srcId="{C6A77E2C-690E-47CC-A6A8-B9A7CFCC0B53}" destId="{5C86A488-B483-47CE-87E1-7A0C8825D3A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DDFA9D3-A5D5-4FC5-8A75-BE4918B36227}" type="datetimeFigureOut">
              <a:rPr lang="en-GB" smtClean="0"/>
              <a:t>26/01/2017</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F7FC4F2-A30E-4787-BAB3-7C447532507C}" type="slidenum">
              <a:rPr lang="en-GB" smtClean="0"/>
              <a:t>‹#›</a:t>
            </a:fld>
            <a:endParaRPr lang="en-GB"/>
          </a:p>
        </p:txBody>
      </p:sp>
    </p:spTree>
    <p:extLst>
      <p:ext uri="{BB962C8B-B14F-4D97-AF65-F5344CB8AC3E}">
        <p14:creationId xmlns:p14="http://schemas.microsoft.com/office/powerpoint/2010/main" val="60623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Introduction: Good Afternoon/Morning everyone and thank you all for signing up to take part in this session on “Exploring Social Justice Education: empowering young people to take action in their local communities.”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My name is Claire Morgan and I am the Youth Development Officer for the Society of St Vincent de Paul in Northern Ireland. SVP is a volunteer-led social justice organisation which has dedicated its history to eradicating poverty and social exclusion. The main ways they try and help those most in need are by visiting those who need practical help and by lobbying government. My role within the organisation is to facilitate social action groups or projects within the post-primary sector across Northern Ireland and I having been doing this for over 3 years now.</a:t>
            </a:r>
          </a:p>
          <a:p>
            <a:endParaRPr lang="en-GB" dirty="0"/>
          </a:p>
        </p:txBody>
      </p:sp>
      <p:sp>
        <p:nvSpPr>
          <p:cNvPr id="4" name="Slide Number Placeholder 3"/>
          <p:cNvSpPr>
            <a:spLocks noGrp="1"/>
          </p:cNvSpPr>
          <p:nvPr>
            <p:ph type="sldNum" sz="quarter" idx="10"/>
          </p:nvPr>
        </p:nvSpPr>
        <p:spPr/>
        <p:txBody>
          <a:bodyPr/>
          <a:lstStyle/>
          <a:p>
            <a:fld id="{BF7FC4F2-A30E-4787-BAB3-7C447532507C}" type="slidenum">
              <a:rPr lang="en-GB" smtClean="0"/>
              <a:t>1</a:t>
            </a:fld>
            <a:endParaRPr lang="en-GB"/>
          </a:p>
        </p:txBody>
      </p:sp>
    </p:spTree>
    <p:extLst>
      <p:ext uri="{BB962C8B-B14F-4D97-AF65-F5344CB8AC3E}">
        <p14:creationId xmlns:p14="http://schemas.microsoft.com/office/powerpoint/2010/main" val="259537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10</a:t>
            </a:fld>
            <a:endParaRPr lang="en-GB"/>
          </a:p>
        </p:txBody>
      </p:sp>
    </p:spTree>
    <p:extLst>
      <p:ext uri="{BB962C8B-B14F-4D97-AF65-F5344CB8AC3E}">
        <p14:creationId xmlns:p14="http://schemas.microsoft.com/office/powerpoint/2010/main" val="359106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11</a:t>
            </a:fld>
            <a:endParaRPr lang="en-GB"/>
          </a:p>
        </p:txBody>
      </p:sp>
    </p:spTree>
    <p:extLst>
      <p:ext uri="{BB962C8B-B14F-4D97-AF65-F5344CB8AC3E}">
        <p14:creationId xmlns:p14="http://schemas.microsoft.com/office/powerpoint/2010/main" val="153286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12</a:t>
            </a:fld>
            <a:endParaRPr lang="en-GB"/>
          </a:p>
        </p:txBody>
      </p:sp>
    </p:spTree>
    <p:extLst>
      <p:ext uri="{BB962C8B-B14F-4D97-AF65-F5344CB8AC3E}">
        <p14:creationId xmlns:p14="http://schemas.microsoft.com/office/powerpoint/2010/main" val="191710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DEBRIEF: ask each group to feedback on their topic.</a:t>
            </a:r>
          </a:p>
          <a:p>
            <a:r>
              <a:rPr lang="en-GB" dirty="0" smtClean="0"/>
              <a:t>Also ask groups how social action is or if it is embodied in their curriculum?</a:t>
            </a:r>
          </a:p>
          <a:p>
            <a:r>
              <a:rPr lang="en-GB" dirty="0" smtClean="0"/>
              <a:t>Is</a:t>
            </a:r>
            <a:r>
              <a:rPr lang="en-GB" baseline="0" dirty="0" smtClean="0"/>
              <a:t> it youth-led?</a:t>
            </a:r>
          </a:p>
          <a:p>
            <a:r>
              <a:rPr lang="en-GB" baseline="0" dirty="0" smtClean="0"/>
              <a:t>Is it assessed? Is there opportunity within the extra-curricular framework?</a:t>
            </a:r>
            <a:endParaRPr lang="en-GB" dirty="0"/>
          </a:p>
        </p:txBody>
      </p:sp>
      <p:sp>
        <p:nvSpPr>
          <p:cNvPr id="4" name="Slide Number Placeholder 3"/>
          <p:cNvSpPr>
            <a:spLocks noGrp="1"/>
          </p:cNvSpPr>
          <p:nvPr>
            <p:ph type="sldNum" sz="quarter" idx="10"/>
          </p:nvPr>
        </p:nvSpPr>
        <p:spPr/>
        <p:txBody>
          <a:bodyPr/>
          <a:lstStyle/>
          <a:p>
            <a:fld id="{BF7FC4F2-A30E-4787-BAB3-7C447532507C}" type="slidenum">
              <a:rPr lang="en-GB" smtClean="0"/>
              <a:t>13</a:t>
            </a:fld>
            <a:endParaRPr lang="en-GB"/>
          </a:p>
        </p:txBody>
      </p:sp>
    </p:spTree>
    <p:extLst>
      <p:ext uri="{BB962C8B-B14F-4D97-AF65-F5344CB8AC3E}">
        <p14:creationId xmlns:p14="http://schemas.microsoft.com/office/powerpoint/2010/main" val="3854041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14</a:t>
            </a:fld>
            <a:endParaRPr lang="en-GB"/>
          </a:p>
        </p:txBody>
      </p:sp>
    </p:spTree>
    <p:extLst>
      <p:ext uri="{BB962C8B-B14F-4D97-AF65-F5344CB8AC3E}">
        <p14:creationId xmlns:p14="http://schemas.microsoft.com/office/powerpoint/2010/main" val="263462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15</a:t>
            </a:fld>
            <a:endParaRPr lang="en-GB"/>
          </a:p>
        </p:txBody>
      </p:sp>
    </p:spTree>
    <p:extLst>
      <p:ext uri="{BB962C8B-B14F-4D97-AF65-F5344CB8AC3E}">
        <p14:creationId xmlns:p14="http://schemas.microsoft.com/office/powerpoint/2010/main" val="217664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DEBRIEF: ask each group to feedback on their topic.</a:t>
            </a:r>
          </a:p>
          <a:p>
            <a:r>
              <a:rPr lang="en-GB" dirty="0" smtClean="0"/>
              <a:t>Also ask groups how social action is or if it is embodied in their curriculum?</a:t>
            </a:r>
          </a:p>
          <a:p>
            <a:r>
              <a:rPr lang="en-GB" dirty="0" smtClean="0"/>
              <a:t>Is</a:t>
            </a:r>
            <a:r>
              <a:rPr lang="en-GB" baseline="0" dirty="0" smtClean="0"/>
              <a:t> it youth-led?</a:t>
            </a:r>
          </a:p>
          <a:p>
            <a:r>
              <a:rPr lang="en-GB" baseline="0" dirty="0" smtClean="0"/>
              <a:t>Is it assessed? Is there opportunity within the </a:t>
            </a:r>
            <a:r>
              <a:rPr lang="en-GB" baseline="0" smtClean="0"/>
              <a:t>extra-curricular framework?</a:t>
            </a:r>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16</a:t>
            </a:fld>
            <a:endParaRPr lang="en-GB"/>
          </a:p>
        </p:txBody>
      </p:sp>
    </p:spTree>
    <p:extLst>
      <p:ext uri="{BB962C8B-B14F-4D97-AF65-F5344CB8AC3E}">
        <p14:creationId xmlns:p14="http://schemas.microsoft.com/office/powerpoint/2010/main" val="3854041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17</a:t>
            </a:fld>
            <a:endParaRPr lang="en-GB"/>
          </a:p>
        </p:txBody>
      </p:sp>
    </p:spTree>
    <p:extLst>
      <p:ext uri="{BB962C8B-B14F-4D97-AF65-F5344CB8AC3E}">
        <p14:creationId xmlns:p14="http://schemas.microsoft.com/office/powerpoint/2010/main" val="114486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Today’s session / workshop will focus on the following:</a:t>
            </a:r>
          </a:p>
          <a:p>
            <a:endParaRPr lang="en-GB" dirty="0" smtClean="0"/>
          </a:p>
          <a:p>
            <a:pPr marL="228600" indent="-228600">
              <a:buFont typeface="+mj-lt"/>
              <a:buAutoNum type="arabicPeriod"/>
            </a:pPr>
            <a:r>
              <a:rPr lang="en-GB" dirty="0" smtClean="0"/>
              <a:t>Narrative…. – I thought</a:t>
            </a:r>
            <a:r>
              <a:rPr lang="en-GB" baseline="0" dirty="0" smtClean="0"/>
              <a:t> I would talk briefly about my own personal experience to date regarding attitudes towards Citizenship education, and also how it </a:t>
            </a:r>
            <a:r>
              <a:rPr lang="en-GB" i="1" baseline="0" dirty="0" smtClean="0"/>
              <a:t>can </a:t>
            </a:r>
            <a:r>
              <a:rPr lang="en-GB" i="0" baseline="0" dirty="0" smtClean="0"/>
              <a:t> be viewed within the Northern Ireland context. Also, to briefly speak about I have changed my own thinking around social action projects with young people.</a:t>
            </a:r>
          </a:p>
          <a:p>
            <a:pPr marL="228600" indent="-228600">
              <a:buFont typeface="+mj-lt"/>
              <a:buAutoNum type="arabicPeriod"/>
            </a:pPr>
            <a:r>
              <a:rPr lang="en-GB" i="0" baseline="0" dirty="0" smtClean="0"/>
              <a:t>Approaches…. - I hope to talk about how I feel about digging deep into social justice issues with young people by examining the importance of critical thinking, how young people view their world or political world and the advantages of youth –led social action.</a:t>
            </a:r>
          </a:p>
          <a:p>
            <a:pPr marL="228600" indent="-228600">
              <a:buFont typeface="+mj-lt"/>
              <a:buAutoNum type="arabicPeriod"/>
            </a:pPr>
            <a:r>
              <a:rPr lang="en-GB" i="0" baseline="0" dirty="0" smtClean="0"/>
              <a:t>Methodologies… - Finally, I hope to show you and also to have you participate in a few active learning exercises that </a:t>
            </a:r>
            <a:r>
              <a:rPr lang="en-GB" i="1" baseline="0" dirty="0" smtClean="0"/>
              <a:t>could </a:t>
            </a:r>
            <a:r>
              <a:rPr lang="en-GB" i="0" baseline="0" dirty="0" smtClean="0"/>
              <a:t> be used within the classroom environment to help encourage youth-led action.</a:t>
            </a:r>
          </a:p>
          <a:p>
            <a:pPr marL="228600" indent="-228600">
              <a:buFont typeface="+mj-lt"/>
              <a:buAutoNum type="arabicPeriod"/>
            </a:pPr>
            <a:endParaRPr lang="en-GB" i="0" baseline="0" dirty="0" smtClean="0"/>
          </a:p>
          <a:p>
            <a:pPr marL="0" indent="0">
              <a:buFont typeface="+mj-lt"/>
              <a:buNone/>
            </a:pPr>
            <a:r>
              <a:rPr lang="en-GB" i="0" baseline="0" dirty="0" smtClean="0"/>
              <a:t>I am happy to take comments / questions throughout and it will be interesting to hear your perspective on this too, so there will be opportunities for discussion throughout also.</a:t>
            </a:r>
          </a:p>
        </p:txBody>
      </p:sp>
      <p:sp>
        <p:nvSpPr>
          <p:cNvPr id="4" name="Slide Number Placeholder 3"/>
          <p:cNvSpPr>
            <a:spLocks noGrp="1"/>
          </p:cNvSpPr>
          <p:nvPr>
            <p:ph type="sldNum" sz="quarter" idx="10"/>
          </p:nvPr>
        </p:nvSpPr>
        <p:spPr/>
        <p:txBody>
          <a:bodyPr/>
          <a:lstStyle/>
          <a:p>
            <a:fld id="{BF7FC4F2-A30E-4787-BAB3-7C447532507C}" type="slidenum">
              <a:rPr lang="en-GB" smtClean="0"/>
              <a:t>2</a:t>
            </a:fld>
            <a:endParaRPr lang="en-GB"/>
          </a:p>
        </p:txBody>
      </p:sp>
    </p:spTree>
    <p:extLst>
      <p:ext uri="{BB962C8B-B14F-4D97-AF65-F5344CB8AC3E}">
        <p14:creationId xmlns:p14="http://schemas.microsoft.com/office/powerpoint/2010/main" val="424266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Exploring Approaches: I thought I would begin the session by explaining my experience to in order to explain how I have arrived to my current work. I trained as a Politics, History and Citizenship with QUB in 2008 and having never been taught Citizenship in school, I immediately loved the subject as I was always interested in social justice issues. When I began my teaching practice, I was filled with excitement and armed with strategies and resources ready to begin. All went fine. When I got my first teaching post, I taught KS3/4 Citizenship and History. After a while, I got to know my Head of Department and another teacher who were very enthusiastic about the subject, but soon realised that specialised teachers were not enlisted to teach this subject and due to the fact it was never inspected, there was a real sense of ‘why bother?’ or its ‘poster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attitude really bothered me for two reasons. Firstly, as an A Level Politics teacher, I always felt this was a good opportunity to explore certain issues at a younger age and secondly, I couldn’t understand why other teachers felt it was a ‘soft subject.’ I understood that</a:t>
            </a:r>
            <a:r>
              <a:rPr lang="en-GB" sz="1200" kern="1200" baseline="0" dirty="0" smtClean="0">
                <a:solidFill>
                  <a:schemeClr val="tx1"/>
                </a:solidFill>
                <a:effectLst/>
                <a:latin typeface="+mn-lt"/>
                <a:ea typeface="+mn-ea"/>
                <a:cs typeface="+mn-cs"/>
              </a:rPr>
              <a:t> within Northern Ireland, there was not teaching degree which offered it as it’s main subject, it was always the last to be timetabled, it had few subject specialists, it wasn’t tested at junior school, and in my own school it caused controversy at KS4 as it wasn’t being offered at all </a:t>
            </a:r>
            <a:r>
              <a:rPr lang="en-GB" sz="1200" kern="1200" baseline="0" dirty="0" err="1" smtClean="0">
                <a:solidFill>
                  <a:schemeClr val="tx1"/>
                </a:solidFill>
                <a:effectLst/>
                <a:latin typeface="+mn-lt"/>
                <a:ea typeface="+mn-ea"/>
                <a:cs typeface="+mn-cs"/>
              </a:rPr>
              <a:t>initally</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Furthermore, if I am completely honest, at times, I was actually afraid to really dig deep with certain topics such as sectarianism in particular and because of this, felt there was no real school support if I did mess up. So I ignored it all and stuck to what I knew and that was great training from QUB and wonderful guidance from my HOD. I then got involved in pilot schemes relating to identity, an education board initiative called ‘Learning to Live Together’ and ‘Prison to Peace’ I gained more skills and knowledge relating to residentials, cultures, new strategies etc. After a while, I became more confident in myself and teaching. However, on reflection, I kept asking myself, ‘Am I actually digging deep in relation to the roots of social justice?’ The answer was no.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2013, I began working with SVP and across the island, we were piloting a Youth Programme focusing on social justice education and I inherited 14 schools. Our mission statement was to ‘provide positive opportunities to engage in social action in local communities and encourage social and personal development’. Initially, I thought, ‘wow, this sounds great’, but after a while all I saw was bun sales and nursing home visitation, which I realised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was good and</a:t>
            </a:r>
            <a:r>
              <a:rPr lang="en-GB" sz="1200" kern="1200" baseline="0" dirty="0" smtClean="0">
                <a:solidFill>
                  <a:schemeClr val="tx1"/>
                </a:solidFill>
                <a:effectLst/>
                <a:latin typeface="+mn-lt"/>
                <a:ea typeface="+mn-ea"/>
                <a:cs typeface="+mn-cs"/>
              </a:rPr>
              <a:t> practical</a:t>
            </a:r>
            <a:r>
              <a:rPr lang="en-GB" sz="1200" kern="1200" dirty="0" smtClean="0">
                <a:solidFill>
                  <a:schemeClr val="tx1"/>
                </a:solidFill>
                <a:effectLst/>
                <a:latin typeface="+mn-lt"/>
                <a:ea typeface="+mn-ea"/>
                <a:cs typeface="+mn-cs"/>
              </a:rPr>
              <a:t> with my charity hat on</a:t>
            </a:r>
            <a:r>
              <a:rPr lang="en-GB" sz="1200" kern="1200" baseline="0" dirty="0" smtClean="0">
                <a:solidFill>
                  <a:schemeClr val="tx1"/>
                </a:solidFill>
                <a:effectLst/>
                <a:latin typeface="+mn-lt"/>
                <a:ea typeface="+mn-ea"/>
                <a:cs typeface="+mn-cs"/>
              </a:rPr>
              <a:t> as I knew </a:t>
            </a:r>
            <a:r>
              <a:rPr lang="en-GB" sz="1200" kern="1200" dirty="0" smtClean="0">
                <a:solidFill>
                  <a:schemeClr val="tx1"/>
                </a:solidFill>
                <a:effectLst/>
                <a:latin typeface="+mn-lt"/>
                <a:ea typeface="+mn-ea"/>
                <a:cs typeface="+mn-cs"/>
              </a:rPr>
              <a:t>that donations were needed from the public in order to work the charities’ work. Moreover,</a:t>
            </a:r>
            <a:r>
              <a:rPr lang="en-GB" sz="1200" kern="1200" baseline="0" dirty="0" smtClean="0">
                <a:solidFill>
                  <a:schemeClr val="tx1"/>
                </a:solidFill>
                <a:effectLst/>
                <a:latin typeface="+mn-lt"/>
                <a:ea typeface="+mn-ea"/>
                <a:cs typeface="+mn-cs"/>
              </a:rPr>
              <a:t> I knew this was also a good practical, needed method for schools to feel like they were helping charities.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is how our programme is supposed to work (show slide</a:t>
            </a:r>
            <a:r>
              <a:rPr lang="en-GB" sz="1200" kern="1200" baseline="0" dirty="0" smtClean="0">
                <a:solidFill>
                  <a:schemeClr val="tx1"/>
                </a:solidFill>
                <a:effectLst/>
                <a:latin typeface="+mn-lt"/>
                <a:ea typeface="+mn-ea"/>
                <a:cs typeface="+mn-cs"/>
              </a:rPr>
              <a:t> 4</a:t>
            </a:r>
            <a:r>
              <a:rPr lang="en-GB"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7FC4F2-A30E-4787-BAB3-7C447532507C}" type="slidenum">
              <a:rPr lang="en-GB" smtClean="0"/>
              <a:t>3</a:t>
            </a:fld>
            <a:endParaRPr lang="en-GB"/>
          </a:p>
        </p:txBody>
      </p:sp>
    </p:spTree>
    <p:extLst>
      <p:ext uri="{BB962C8B-B14F-4D97-AF65-F5344CB8AC3E}">
        <p14:creationId xmlns:p14="http://schemas.microsoft.com/office/powerpoint/2010/main" val="117744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Youth Programme is centred</a:t>
            </a:r>
            <a:r>
              <a:rPr lang="en-GB" baseline="0" dirty="0" smtClean="0"/>
              <a:t> around 4 umbrella projects which reflect the ethos and mission of SVP and also the work of the members. However, as previously stated, most of these projects were not being carried out across the region for many reasons. Furthermore, after a year of visiting schools, meeting with teachers and pupils, I realised that we could help develop our young people into this programme by also focusing on raising awareness, and the last project on the list – SJRA.</a:t>
            </a:r>
          </a:p>
          <a:p>
            <a:endParaRPr lang="en-GB" baseline="0" dirty="0" smtClean="0"/>
          </a:p>
          <a:p>
            <a:r>
              <a:rPr lang="en-GB" sz="1200" kern="1200" dirty="0" smtClean="0">
                <a:solidFill>
                  <a:schemeClr val="tx1"/>
                </a:solidFill>
                <a:effectLst/>
                <a:latin typeface="+mn-lt"/>
                <a:ea typeface="+mn-ea"/>
                <a:cs typeface="+mn-cs"/>
              </a:rPr>
              <a:t>So why was this happening?  There were many reasons for this, firstly, there was no coordinator, which meant no guidance and schools were mainly fundraising to help their local SVP. I also felt there was a huge culture of fundraising in schools, but to what end and for what purpose? [</a:t>
            </a:r>
            <a:r>
              <a:rPr lang="en-GB" sz="1200" b="1" kern="1200" dirty="0" smtClean="0">
                <a:solidFill>
                  <a:schemeClr val="tx1"/>
                </a:solidFill>
                <a:effectLst/>
                <a:latin typeface="+mn-lt"/>
                <a:ea typeface="+mn-ea"/>
                <a:cs typeface="+mn-cs"/>
              </a:rPr>
              <a:t>Insert story about the ‘Non-Uniform Day’]</a:t>
            </a:r>
            <a:r>
              <a:rPr lang="en-GB" sz="1200" kern="1200" dirty="0" smtClean="0">
                <a:solidFill>
                  <a:schemeClr val="tx1"/>
                </a:solidFill>
                <a:effectLst/>
                <a:latin typeface="+mn-lt"/>
                <a:ea typeface="+mn-ea"/>
                <a:cs typeface="+mn-cs"/>
              </a:rPr>
              <a:t>.Therefore,</a:t>
            </a:r>
            <a:r>
              <a:rPr lang="en-GB" sz="1200" kern="1200" baseline="0" dirty="0" smtClean="0">
                <a:solidFill>
                  <a:schemeClr val="tx1"/>
                </a:solidFill>
                <a:effectLst/>
                <a:latin typeface="+mn-lt"/>
                <a:ea typeface="+mn-ea"/>
                <a:cs typeface="+mn-cs"/>
              </a:rPr>
              <a:t> I felt that </a:t>
            </a:r>
            <a:r>
              <a:rPr lang="en-GB" sz="1200" kern="1200" dirty="0" smtClean="0">
                <a:solidFill>
                  <a:schemeClr val="tx1"/>
                </a:solidFill>
                <a:effectLst/>
                <a:latin typeface="+mn-lt"/>
                <a:ea typeface="+mn-ea"/>
                <a:cs typeface="+mn-cs"/>
              </a:rPr>
              <a:t>there was a culture within schools that social justice education meant supporting charities/volunteering.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after much thought, I wanted to create sessions within schools, namely the young people, whereby, their projects involved critical thinking, the projects to be youth-led and also projects that reflected how they saw their world and the injustices within in. My favourite quote reflects this approach from Sir Ken Robinson, ‘If you want to come up with anything new, you have to be prepared to be wrong.’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for example, I realised</a:t>
            </a:r>
            <a:r>
              <a:rPr lang="en-GB" sz="1200" kern="1200" baseline="0" dirty="0" smtClean="0">
                <a:solidFill>
                  <a:schemeClr val="tx1"/>
                </a:solidFill>
                <a:effectLst/>
                <a:latin typeface="+mn-lt"/>
                <a:ea typeface="+mn-ea"/>
                <a:cs typeface="+mn-cs"/>
              </a:rPr>
              <a:t> that we needed to go beyond general information talks to setting up groups in schools, planning sessions for projects / academic year, project development sessions x 2 and finally, an End of Year Review. </a:t>
            </a:r>
            <a:r>
              <a:rPr lang="en-GB" sz="1200" kern="1200" dirty="0" smtClean="0">
                <a:solidFill>
                  <a:schemeClr val="tx1"/>
                </a:solidFill>
                <a:effectLst/>
                <a:latin typeface="+mn-lt"/>
                <a:ea typeface="+mn-ea"/>
                <a:cs typeface="+mn-cs"/>
              </a:rPr>
              <a:t>So the next challenge was to have teachers trusting this new approach and working with me, but also to have young people trust in themselves and believe that they have the</a:t>
            </a:r>
            <a:r>
              <a:rPr lang="en-GB" sz="1200" kern="1200" baseline="0" dirty="0" smtClean="0">
                <a:solidFill>
                  <a:schemeClr val="tx1"/>
                </a:solidFill>
                <a:effectLst/>
                <a:latin typeface="+mn-lt"/>
                <a:ea typeface="+mn-ea"/>
                <a:cs typeface="+mn-cs"/>
              </a:rPr>
              <a:t> capacity to do this.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7FC4F2-A30E-4787-BAB3-7C447532507C}" type="slidenum">
              <a:rPr lang="en-GB" smtClean="0"/>
              <a:t>4</a:t>
            </a:fld>
            <a:endParaRPr lang="en-GB"/>
          </a:p>
        </p:txBody>
      </p:sp>
    </p:spTree>
    <p:extLst>
      <p:ext uri="{BB962C8B-B14F-4D97-AF65-F5344CB8AC3E}">
        <p14:creationId xmlns:p14="http://schemas.microsoft.com/office/powerpoint/2010/main" val="267767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[Quote]</a:t>
            </a:r>
            <a:r>
              <a:rPr lang="en-GB" baseline="0" dirty="0" smtClean="0"/>
              <a:t> – I remember listening to Ken Robinson recently talking about the idea that life is not linear but organic. I personally feel that within this context of citizenship education, i.e. youth-led social action, we have the opportunity to help facilitate pupil-</a:t>
            </a:r>
            <a:r>
              <a:rPr lang="en-GB" baseline="0" dirty="0" err="1" smtClean="0"/>
              <a:t>centered</a:t>
            </a:r>
            <a:r>
              <a:rPr lang="en-GB" baseline="0" dirty="0" smtClean="0"/>
              <a:t> learning approach by using critical pedagogy. So what is critical thinking? [definition] but also some discussion.</a:t>
            </a:r>
          </a:p>
          <a:p>
            <a:endParaRPr lang="en-GB" baseline="0" dirty="0" smtClean="0"/>
          </a:p>
          <a:p>
            <a:r>
              <a:rPr lang="en-GB" baseline="0" dirty="0" smtClean="0"/>
              <a:t>Its not just decision making or problem solving – </a:t>
            </a:r>
            <a:r>
              <a:rPr lang="en-GB" sz="1200" kern="1200" dirty="0" smtClean="0">
                <a:solidFill>
                  <a:schemeClr val="tx1"/>
                </a:solidFill>
                <a:effectLst/>
                <a:latin typeface="+mn-lt"/>
                <a:ea typeface="+mn-ea"/>
                <a:cs typeface="+mn-cs"/>
              </a:rPr>
              <a:t>Critical thinking is the intellectually disciplined process of actively and </a:t>
            </a:r>
            <a:r>
              <a:rPr lang="en-GB" sz="1200" kern="1200" dirty="0" err="1" smtClean="0">
                <a:solidFill>
                  <a:schemeClr val="tx1"/>
                </a:solidFill>
                <a:effectLst/>
                <a:latin typeface="+mn-lt"/>
                <a:ea typeface="+mn-ea"/>
                <a:cs typeface="+mn-cs"/>
              </a:rPr>
              <a:t>skillfully</a:t>
            </a:r>
            <a:r>
              <a:rPr lang="en-GB" sz="1200" kern="1200" dirty="0" smtClean="0">
                <a:solidFill>
                  <a:schemeClr val="tx1"/>
                </a:solidFill>
                <a:effectLst/>
                <a:latin typeface="+mn-lt"/>
                <a:ea typeface="+mn-ea"/>
                <a:cs typeface="+mn-cs"/>
              </a:rPr>
              <a:t> conceptualizing, applying, analysing, synthesizing, and/or evaluating information gathered from, or generated by, observation, experience, reflection, reasoning, or communication, as a guide to belief and action. In its exemplary form, it is based on universal intellectual values that transcend subject matter divisions: clarity, accuracy, precision, consistency, relevance, sound evidence, good reasons, depth, breadth, and fairness. </a:t>
            </a:r>
            <a:endParaRPr lang="en-GB" baseline="0" dirty="0" smtClean="0"/>
          </a:p>
          <a:p>
            <a:endParaRPr lang="en-GB" baseline="0" dirty="0" smtClean="0"/>
          </a:p>
          <a:p>
            <a:r>
              <a:rPr lang="en-GB" baseline="0" dirty="0" smtClean="0"/>
              <a:t>Go through next question with the group also.</a:t>
            </a:r>
            <a:endParaRPr lang="en-GB" dirty="0"/>
          </a:p>
        </p:txBody>
      </p:sp>
      <p:sp>
        <p:nvSpPr>
          <p:cNvPr id="4" name="Slide Number Placeholder 3"/>
          <p:cNvSpPr>
            <a:spLocks noGrp="1"/>
          </p:cNvSpPr>
          <p:nvPr>
            <p:ph type="sldNum" sz="quarter" idx="10"/>
          </p:nvPr>
        </p:nvSpPr>
        <p:spPr/>
        <p:txBody>
          <a:bodyPr/>
          <a:lstStyle/>
          <a:p>
            <a:fld id="{BF7FC4F2-A30E-4787-BAB3-7C447532507C}" type="slidenum">
              <a:rPr lang="en-GB" smtClean="0"/>
              <a:t>5</a:t>
            </a:fld>
            <a:endParaRPr lang="en-GB"/>
          </a:p>
        </p:txBody>
      </p:sp>
    </p:spTree>
    <p:extLst>
      <p:ext uri="{BB962C8B-B14F-4D97-AF65-F5344CB8AC3E}">
        <p14:creationId xmlns:p14="http://schemas.microsoft.com/office/powerpoint/2010/main" val="158040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6</a:t>
            </a:fld>
            <a:endParaRPr lang="en-GB"/>
          </a:p>
        </p:txBody>
      </p:sp>
    </p:spTree>
    <p:extLst>
      <p:ext uri="{BB962C8B-B14F-4D97-AF65-F5344CB8AC3E}">
        <p14:creationId xmlns:p14="http://schemas.microsoft.com/office/powerpoint/2010/main" val="270766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How do young people view the world?</a:t>
            </a:r>
          </a:p>
          <a:p>
            <a:endParaRPr lang="en-GB" baseline="0" dirty="0" smtClean="0"/>
          </a:p>
          <a:p>
            <a:r>
              <a:rPr lang="en-GB" baseline="0" dirty="0" smtClean="0"/>
              <a:t>Also, elaborate on the Northern Ireland context, i.e. teaching certain concepts / topics which were controversial within a deeply scarred society. Also, from my own experience, teaching citizenship within an area where the younger pupils had no awareness of sectarianism vs. areas where teachers are possibly teaching certain topics in interface areas resulting in highly political opinions.</a:t>
            </a:r>
          </a:p>
          <a:p>
            <a:endParaRPr lang="en-GB" baseline="0" dirty="0" smtClean="0"/>
          </a:p>
          <a:p>
            <a:r>
              <a:rPr lang="en-GB" baseline="0" dirty="0" smtClean="0"/>
              <a:t>Within the political context of northern </a:t>
            </a:r>
            <a:r>
              <a:rPr lang="en-GB" baseline="0" dirty="0" err="1" smtClean="0"/>
              <a:t>ireland</a:t>
            </a:r>
            <a:r>
              <a:rPr lang="en-GB" baseline="0" dirty="0" smtClean="0"/>
              <a:t>, we have a system of government, whereby there have been continual talks since the GFA and with the recent collapse of Stormont, young people grow up in a society they may not necessarily understand the political context and therefore can possibly become disillusioned. So it may </a:t>
            </a:r>
            <a:r>
              <a:rPr lang="en-GB" baseline="0" smtClean="0"/>
              <a:t>be irrelevant?</a:t>
            </a:r>
            <a:endParaRPr lang="en-GB" dirty="0"/>
          </a:p>
        </p:txBody>
      </p:sp>
      <p:sp>
        <p:nvSpPr>
          <p:cNvPr id="4" name="Slide Number Placeholder 3"/>
          <p:cNvSpPr>
            <a:spLocks noGrp="1"/>
          </p:cNvSpPr>
          <p:nvPr>
            <p:ph type="sldNum" sz="quarter" idx="10"/>
          </p:nvPr>
        </p:nvSpPr>
        <p:spPr/>
        <p:txBody>
          <a:bodyPr/>
          <a:lstStyle/>
          <a:p>
            <a:fld id="{BF7FC4F2-A30E-4787-BAB3-7C447532507C}" type="slidenum">
              <a:rPr lang="en-GB" smtClean="0"/>
              <a:t>7</a:t>
            </a:fld>
            <a:endParaRPr lang="en-GB"/>
          </a:p>
        </p:txBody>
      </p:sp>
    </p:spTree>
    <p:extLst>
      <p:ext uri="{BB962C8B-B14F-4D97-AF65-F5344CB8AC3E}">
        <p14:creationId xmlns:p14="http://schemas.microsoft.com/office/powerpoint/2010/main" val="331760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8</a:t>
            </a:fld>
            <a:endParaRPr lang="en-GB"/>
          </a:p>
        </p:txBody>
      </p:sp>
    </p:spTree>
    <p:extLst>
      <p:ext uri="{BB962C8B-B14F-4D97-AF65-F5344CB8AC3E}">
        <p14:creationId xmlns:p14="http://schemas.microsoft.com/office/powerpoint/2010/main" val="395695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7FC4F2-A30E-4787-BAB3-7C447532507C}" type="slidenum">
              <a:rPr lang="en-GB" smtClean="0"/>
              <a:t>9</a:t>
            </a:fld>
            <a:endParaRPr lang="en-GB"/>
          </a:p>
        </p:txBody>
      </p:sp>
    </p:spTree>
    <p:extLst>
      <p:ext uri="{BB962C8B-B14F-4D97-AF65-F5344CB8AC3E}">
        <p14:creationId xmlns:p14="http://schemas.microsoft.com/office/powerpoint/2010/main" val="27059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778E047-A011-4B38-A0B5-33DB261B5349}" type="datetimeFigureOut">
              <a:rPr lang="en-US" smtClean="0"/>
              <a:pPr/>
              <a:t>26-Jan-17</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C428D731-79F7-4FBB-A27D-2A323A346D8E}" type="slidenum">
              <a:rPr lang="en-GB" smtClean="0"/>
              <a:pPr/>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191657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29514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4118506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78E047-A011-4B38-A0B5-33DB261B5349}" type="datetimeFigureOut">
              <a:rPr lang="en-US" smtClean="0"/>
              <a:pPr/>
              <a:t>26-Jan-17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270660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78E047-A011-4B38-A0B5-33DB261B5349}" type="datetimeFigureOut">
              <a:rPr lang="en-US" smtClean="0"/>
              <a:pPr/>
              <a:t>26-Jan-17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186630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78E047-A011-4B38-A0B5-33DB261B5349}" type="datetimeFigureOut">
              <a:rPr lang="en-US" smtClean="0"/>
              <a:pPr/>
              <a:t>26-Jan-17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4260146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8E047-A011-4B38-A0B5-33DB261B5349}" type="datetimeFigureOut">
              <a:rPr lang="en-US" smtClean="0"/>
              <a:pPr/>
              <a:t>26-Jan-17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37068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8E047-A011-4B38-A0B5-33DB261B5349}" type="datetimeFigureOut">
              <a:rPr lang="en-US" smtClean="0"/>
              <a:pPr/>
              <a:t>26-Jan-17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53236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8E047-A011-4B38-A0B5-33DB261B5349}" type="datetimeFigureOut">
              <a:rPr lang="en-US" smtClean="0"/>
              <a:pPr/>
              <a:t>26-Jan-17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1070770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1498134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28D731-79F7-4FBB-A27D-2A323A346D8E}" type="slidenum">
              <a:rPr lang="en-GB" smtClean="0"/>
              <a:pPr/>
              <a:t>‹#›</a:t>
            </a:fld>
            <a:endParaRPr lang="en-GB"/>
          </a:p>
        </p:txBody>
      </p:sp>
    </p:spTree>
    <p:extLst>
      <p:ext uri="{BB962C8B-B14F-4D97-AF65-F5344CB8AC3E}">
        <p14:creationId xmlns:p14="http://schemas.microsoft.com/office/powerpoint/2010/main" val="399575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778E047-A011-4B38-A0B5-33DB261B5349}" type="datetimeFigureOut">
              <a:rPr lang="en-US" smtClean="0"/>
              <a:pPr/>
              <a:t>26-Jan-17</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C428D731-79F7-4FBB-A27D-2A323A346D8E}" type="slidenum">
              <a:rPr lang="en-GB" smtClean="0"/>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78E047-A011-4B38-A0B5-33DB261B5349}" type="datetimeFigureOut">
              <a:rPr lang="en-US" smtClean="0"/>
              <a:pPr/>
              <a:t>26-Jan-17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8D731-79F7-4FBB-A27D-2A323A346D8E}" type="slidenum">
              <a:rPr lang="en-GB" smtClean="0"/>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778E047-A011-4B38-A0B5-33DB261B5349}" type="datetimeFigureOut">
              <a:rPr lang="en-US" smtClean="0"/>
              <a:pPr/>
              <a:t>26-Jan-17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28D731-79F7-4FBB-A27D-2A323A346D8E}" type="slidenum">
              <a:rPr lang="en-GB" smtClean="0"/>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78E047-A011-4B38-A0B5-33DB261B5349}" type="datetimeFigureOut">
              <a:rPr lang="en-US" smtClean="0"/>
              <a:pPr/>
              <a:t>26-Jan-17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28D731-79F7-4FBB-A27D-2A323A346D8E}" type="slidenum">
              <a:rPr lang="en-GB" smtClean="0"/>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8E047-A011-4B38-A0B5-33DB261B5349}" type="datetimeFigureOut">
              <a:rPr lang="en-US" smtClean="0"/>
              <a:pPr/>
              <a:t>26-Jan-17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28D731-79F7-4FBB-A27D-2A323A346D8E}" type="slidenum">
              <a:rPr lang="en-GB" smtClean="0"/>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78E047-A011-4B38-A0B5-33DB261B5349}" type="datetimeFigureOut">
              <a:rPr lang="en-US" smtClean="0"/>
              <a:pPr/>
              <a:t>26-Jan-17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8D731-79F7-4FBB-A27D-2A323A346D8E}"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78E047-A011-4B38-A0B5-33DB261B5349}" type="datetimeFigureOut">
              <a:rPr lang="en-US" smtClean="0"/>
              <a:pPr/>
              <a:t>26-Jan-17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28D731-79F7-4FBB-A27D-2A323A346D8E}"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778E047-A011-4B38-A0B5-33DB261B5349}" type="datetimeFigureOut">
              <a:rPr lang="en-US" smtClean="0"/>
              <a:pPr/>
              <a:t>26-Jan-17</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428D731-79F7-4FBB-A27D-2A323A346D8E}" type="slidenum">
              <a:rPr lang="en-GB" smtClean="0"/>
              <a:pPr/>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8E047-A011-4B38-A0B5-33DB261B5349}" type="datetimeFigureOut">
              <a:rPr lang="en-US" smtClean="0"/>
              <a:pPr/>
              <a:t>26-Jan-17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8D731-79F7-4FBB-A27D-2A323A346D8E}" type="slidenum">
              <a:rPr lang="en-GB" smtClean="0"/>
              <a:pPr/>
              <a:t>‹#›</a:t>
            </a:fld>
            <a:endParaRPr lang="en-GB"/>
          </a:p>
        </p:txBody>
      </p:sp>
    </p:spTree>
    <p:extLst>
      <p:ext uri="{BB962C8B-B14F-4D97-AF65-F5344CB8AC3E}">
        <p14:creationId xmlns:p14="http://schemas.microsoft.com/office/powerpoint/2010/main" val="36745519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lvl="0"/>
            <a:r>
              <a:rPr lang="en-GB" sz="2000" dirty="0" smtClean="0"/>
              <a:t>Social Justice Education: empowering young people to take action within their local communities </a:t>
            </a:r>
            <a:br>
              <a:rPr lang="en-GB" sz="2000" dirty="0" smtClean="0"/>
            </a:br>
            <a:endParaRPr lang="en-GB" sz="2000" dirty="0"/>
          </a:p>
        </p:txBody>
      </p:sp>
      <p:sp>
        <p:nvSpPr>
          <p:cNvPr id="7" name="Subtitle 6"/>
          <p:cNvSpPr>
            <a:spLocks noGrp="1"/>
          </p:cNvSpPr>
          <p:nvPr>
            <p:ph type="subTitle" idx="1"/>
          </p:nvPr>
        </p:nvSpPr>
        <p:spPr>
          <a:xfrm>
            <a:off x="1219200" y="5072074"/>
            <a:ext cx="6858000" cy="585776"/>
          </a:xfrm>
        </p:spPr>
        <p:txBody>
          <a:bodyPr>
            <a:noAutofit/>
          </a:bodyPr>
          <a:lstStyle/>
          <a:p>
            <a:pPr algn="ctr"/>
            <a:r>
              <a:rPr lang="en-GB" sz="1400" b="1" dirty="0" smtClean="0"/>
              <a:t>Five Nations Network Conference – Dublin 2017</a:t>
            </a:r>
          </a:p>
          <a:p>
            <a:pPr algn="l"/>
            <a:r>
              <a:rPr lang="en-GB" sz="1400" dirty="0" smtClean="0"/>
              <a:t>Claire Morgan – Youth Development Officer</a:t>
            </a:r>
            <a:r>
              <a:rPr lang="en-GB" sz="1400" dirty="0"/>
              <a:t> </a:t>
            </a:r>
            <a:r>
              <a:rPr lang="en-GB" sz="1400" dirty="0" smtClean="0"/>
              <a:t>- Society of St Vincent de Paul, Northern Ireland</a:t>
            </a:r>
            <a:endParaRPr lang="en-GB" sz="1400" dirty="0"/>
          </a:p>
        </p:txBody>
      </p:sp>
      <p:pic>
        <p:nvPicPr>
          <p:cNvPr id="4" name="Picture 3" descr="colorful-hearts-clipart.jpg"/>
          <p:cNvPicPr>
            <a:picLocks noChangeAspect="1"/>
          </p:cNvPicPr>
          <p:nvPr/>
        </p:nvPicPr>
        <p:blipFill>
          <a:blip r:embed="rId3"/>
          <a:stretch>
            <a:fillRect/>
          </a:stretch>
        </p:blipFill>
        <p:spPr>
          <a:xfrm>
            <a:off x="1785918" y="1000108"/>
            <a:ext cx="5238750" cy="2609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768" t="14547" r="22737" b="8728"/>
          <a:stretch/>
        </p:blipFill>
        <p:spPr bwMode="auto">
          <a:xfrm>
            <a:off x="0" y="0"/>
            <a:ext cx="9144000" cy="6856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176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Learning activities…</a:t>
            </a:r>
            <a:endParaRPr lang="en-GB" dirty="0"/>
          </a:p>
        </p:txBody>
      </p:sp>
      <p:sp>
        <p:nvSpPr>
          <p:cNvPr id="3" name="Content Placeholder 2"/>
          <p:cNvSpPr>
            <a:spLocks noGrp="1"/>
          </p:cNvSpPr>
          <p:nvPr>
            <p:ph sz="quarter" idx="1"/>
          </p:nvPr>
        </p:nvSpPr>
        <p:spPr>
          <a:xfrm>
            <a:off x="457200" y="1219200"/>
            <a:ext cx="8229600" cy="5306144"/>
          </a:xfrm>
        </p:spPr>
        <p:txBody>
          <a:bodyPr>
            <a:normAutofit fontScale="92500" lnSpcReduction="10000"/>
          </a:bodyPr>
          <a:lstStyle/>
          <a:p>
            <a:r>
              <a:rPr lang="en-GB" dirty="0" smtClean="0"/>
              <a:t>Social Justice Mind map</a:t>
            </a:r>
          </a:p>
          <a:p>
            <a:pPr lvl="1"/>
            <a:r>
              <a:rPr lang="en-GB" b="1" dirty="0" smtClean="0"/>
              <a:t>Aim</a:t>
            </a:r>
            <a:r>
              <a:rPr lang="en-GB" dirty="0" smtClean="0"/>
              <a:t>: Explore level of knowledge of theme, get participants thinking about key issues and the ‘big picture’</a:t>
            </a:r>
          </a:p>
          <a:p>
            <a:pPr lvl="1"/>
            <a:r>
              <a:rPr lang="en-GB" dirty="0" smtClean="0"/>
              <a:t>Define Social Justice</a:t>
            </a:r>
          </a:p>
          <a:p>
            <a:pPr lvl="2"/>
            <a:r>
              <a:rPr lang="en-GB" i="1" dirty="0" smtClean="0"/>
              <a:t>“A fair and just relationship between the individual and the state.”</a:t>
            </a:r>
          </a:p>
          <a:p>
            <a:pPr lvl="2"/>
            <a:r>
              <a:rPr lang="en-GB" i="1" dirty="0" smtClean="0"/>
              <a:t>“Distribution of advantages and disadvantages within a society.”</a:t>
            </a:r>
          </a:p>
          <a:p>
            <a:pPr lvl="2"/>
            <a:r>
              <a:rPr lang="en-GB" i="1" dirty="0" smtClean="0"/>
              <a:t>“</a:t>
            </a:r>
            <a:r>
              <a:rPr lang="en-GB" i="1" dirty="0"/>
              <a:t>Social justice is the view that everyone deserves equal economic, political and social rights and </a:t>
            </a:r>
            <a:r>
              <a:rPr lang="en-GB" i="1" dirty="0" smtClean="0"/>
              <a:t>opportunities.”</a:t>
            </a:r>
          </a:p>
          <a:p>
            <a:pPr lvl="1"/>
            <a:r>
              <a:rPr lang="en-GB" dirty="0" smtClean="0"/>
              <a:t>Call out issues of inequality / injustices across UK and Ireland</a:t>
            </a:r>
          </a:p>
          <a:p>
            <a:pPr lvl="1"/>
            <a:r>
              <a:rPr lang="en-GB" dirty="0" smtClean="0"/>
              <a:t>Are any of the issues connected?</a:t>
            </a:r>
          </a:p>
          <a:p>
            <a:pPr lvl="1"/>
            <a:r>
              <a:rPr lang="en-GB" dirty="0" smtClean="0"/>
              <a:t>Are any of these issues present at an international level?</a:t>
            </a:r>
          </a:p>
          <a:p>
            <a:pPr lvl="1"/>
            <a:r>
              <a:rPr lang="en-GB" b="1" dirty="0" smtClean="0"/>
              <a:t>DEBRIEF</a:t>
            </a:r>
            <a:r>
              <a:rPr lang="en-GB" dirty="0" smtClean="0"/>
              <a:t>:</a:t>
            </a:r>
          </a:p>
          <a:p>
            <a:pPr lvl="2"/>
            <a:r>
              <a:rPr lang="en-GB" dirty="0" smtClean="0"/>
              <a:t>What does this mind map tell us about global / local social justice?</a:t>
            </a:r>
          </a:p>
          <a:p>
            <a:pPr lvl="2"/>
            <a:r>
              <a:rPr lang="en-GB" dirty="0" smtClean="0"/>
              <a:t>How is social justice framed within your curriculum?</a:t>
            </a:r>
          </a:p>
          <a:p>
            <a:pPr lvl="2"/>
            <a:r>
              <a:rPr lang="en-GB" dirty="0" smtClean="0"/>
              <a:t>How could you use this with young people?</a:t>
            </a:r>
          </a:p>
          <a:p>
            <a:pPr lvl="1"/>
            <a:endParaRPr lang="en-GB" dirty="0" smtClean="0"/>
          </a:p>
        </p:txBody>
      </p:sp>
    </p:spTree>
    <p:extLst>
      <p:ext uri="{BB962C8B-B14F-4D97-AF65-F5344CB8AC3E}">
        <p14:creationId xmlns:p14="http://schemas.microsoft.com/office/powerpoint/2010/main" val="3926859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Learning activities…</a:t>
            </a:r>
            <a:endParaRPr lang="en-GB" dirty="0"/>
          </a:p>
        </p:txBody>
      </p:sp>
      <p:sp>
        <p:nvSpPr>
          <p:cNvPr id="3" name="Content Placeholder 2"/>
          <p:cNvSpPr>
            <a:spLocks noGrp="1"/>
          </p:cNvSpPr>
          <p:nvPr>
            <p:ph sz="quarter" idx="1"/>
          </p:nvPr>
        </p:nvSpPr>
        <p:spPr>
          <a:xfrm>
            <a:off x="457200" y="1219200"/>
            <a:ext cx="8229600" cy="5162128"/>
          </a:xfrm>
        </p:spPr>
        <p:txBody>
          <a:bodyPr>
            <a:normAutofit fontScale="92500" lnSpcReduction="10000"/>
          </a:bodyPr>
          <a:lstStyle/>
          <a:p>
            <a:r>
              <a:rPr lang="en-GB" dirty="0" smtClean="0"/>
              <a:t>Train Journeys</a:t>
            </a:r>
          </a:p>
          <a:p>
            <a:pPr lvl="1"/>
            <a:r>
              <a:rPr lang="en-GB" b="1" dirty="0" smtClean="0"/>
              <a:t>Aim</a:t>
            </a:r>
            <a:r>
              <a:rPr lang="en-GB" dirty="0" smtClean="0"/>
              <a:t>: Explore stereotyping and prejudice; to have a personal experience in terms of own attitudes / ideas.</a:t>
            </a:r>
          </a:p>
          <a:p>
            <a:pPr lvl="1"/>
            <a:r>
              <a:rPr lang="en-GB" b="1" dirty="0" smtClean="0"/>
              <a:t>Scenario</a:t>
            </a:r>
            <a:r>
              <a:rPr lang="en-GB" dirty="0" smtClean="0"/>
              <a:t>: You are going on a long train journey and each card represents a passenger on the train. You are to choose a passenger to sit beside.</a:t>
            </a:r>
          </a:p>
          <a:p>
            <a:pPr lvl="1"/>
            <a:r>
              <a:rPr lang="en-GB" dirty="0" smtClean="0"/>
              <a:t>Please stand beside your choice.</a:t>
            </a:r>
          </a:p>
          <a:p>
            <a:pPr lvl="1"/>
            <a:r>
              <a:rPr lang="en-GB" b="1" dirty="0" smtClean="0"/>
              <a:t>DEBRIEF</a:t>
            </a:r>
            <a:r>
              <a:rPr lang="en-GB" dirty="0" smtClean="0"/>
              <a:t>:</a:t>
            </a:r>
          </a:p>
          <a:p>
            <a:pPr lvl="2"/>
            <a:r>
              <a:rPr lang="en-GB" dirty="0" smtClean="0"/>
              <a:t>Would you like to move or stay?</a:t>
            </a:r>
          </a:p>
          <a:p>
            <a:pPr lvl="2"/>
            <a:r>
              <a:rPr lang="en-GB" dirty="0" smtClean="0"/>
              <a:t>Are you surprised by your choice?</a:t>
            </a:r>
          </a:p>
          <a:p>
            <a:pPr lvl="2"/>
            <a:r>
              <a:rPr lang="en-GB" dirty="0" smtClean="0"/>
              <a:t>What did you think the passenger would look like or how did you think they would behave?</a:t>
            </a:r>
          </a:p>
          <a:p>
            <a:pPr lvl="2"/>
            <a:r>
              <a:rPr lang="en-GB" dirty="0" smtClean="0"/>
              <a:t>Does this happen in real life? Why? How? Where?</a:t>
            </a:r>
          </a:p>
          <a:p>
            <a:pPr lvl="2"/>
            <a:r>
              <a:rPr lang="en-GB" dirty="0" smtClean="0"/>
              <a:t>How are these issues / concepts represented in your curriculum?</a:t>
            </a:r>
          </a:p>
          <a:p>
            <a:pPr lvl="2"/>
            <a:r>
              <a:rPr lang="en-GB" dirty="0" smtClean="0"/>
              <a:t>How could you use this in the classroom?</a:t>
            </a:r>
          </a:p>
          <a:p>
            <a:pPr lvl="1"/>
            <a:endParaRPr lang="en-GB" dirty="0" smtClean="0"/>
          </a:p>
        </p:txBody>
      </p:sp>
    </p:spTree>
    <p:extLst>
      <p:ext uri="{BB962C8B-B14F-4D97-AF65-F5344CB8AC3E}">
        <p14:creationId xmlns:p14="http://schemas.microsoft.com/office/powerpoint/2010/main" val="2113505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Learning activities…</a:t>
            </a:r>
            <a:endParaRPr lang="en-GB" dirty="0"/>
          </a:p>
        </p:txBody>
      </p:sp>
      <p:sp>
        <p:nvSpPr>
          <p:cNvPr id="3" name="Content Placeholder 2"/>
          <p:cNvSpPr>
            <a:spLocks noGrp="1"/>
          </p:cNvSpPr>
          <p:nvPr>
            <p:ph sz="quarter" idx="1"/>
          </p:nvPr>
        </p:nvSpPr>
        <p:spPr/>
        <p:txBody>
          <a:bodyPr>
            <a:normAutofit/>
          </a:bodyPr>
          <a:lstStyle/>
          <a:p>
            <a:r>
              <a:rPr lang="en-GB" dirty="0" smtClean="0"/>
              <a:t>V for Victory</a:t>
            </a:r>
          </a:p>
          <a:p>
            <a:pPr lvl="1"/>
            <a:r>
              <a:rPr lang="en-GB" b="1" dirty="0" smtClean="0"/>
              <a:t>Aim</a:t>
            </a:r>
            <a:r>
              <a:rPr lang="en-GB" dirty="0" smtClean="0"/>
              <a:t>: Discuss a social justice topic with the view of examining the ‘ideal future’ and to draw out an idea for an action project.</a:t>
            </a:r>
          </a:p>
          <a:p>
            <a:pPr lvl="1"/>
            <a:r>
              <a:rPr lang="en-GB" b="1" dirty="0" smtClean="0"/>
              <a:t>Instructions</a:t>
            </a:r>
            <a:r>
              <a:rPr lang="en-GB" dirty="0" smtClean="0"/>
              <a:t>:</a:t>
            </a:r>
          </a:p>
          <a:p>
            <a:pPr lvl="2"/>
            <a:r>
              <a:rPr lang="en-GB" dirty="0"/>
              <a:t>Choose / Discuss a social injustice you would like to investigate</a:t>
            </a:r>
          </a:p>
          <a:p>
            <a:pPr lvl="2"/>
            <a:r>
              <a:rPr lang="en-GB" dirty="0"/>
              <a:t>Draw a large ‘V’ on the page</a:t>
            </a:r>
          </a:p>
          <a:p>
            <a:pPr lvl="2"/>
            <a:r>
              <a:rPr lang="en-GB" dirty="0"/>
              <a:t>On the left-hand side, write down issues within your topic relative to a ‘PROBABLE FUTURE.’</a:t>
            </a:r>
          </a:p>
          <a:p>
            <a:pPr lvl="2"/>
            <a:r>
              <a:rPr lang="en-GB" dirty="0"/>
              <a:t>On the right-hand side, write down how you would like to see the future relating to your topic</a:t>
            </a:r>
          </a:p>
          <a:p>
            <a:pPr lvl="2"/>
            <a:r>
              <a:rPr lang="en-GB" dirty="0"/>
              <a:t>In the middle of the ‘V’, write down ideas of how you can ‘BRIDGE THE GAP’ between your PROBABLE and PREFERRED FUTURES</a:t>
            </a:r>
            <a:r>
              <a:rPr lang="en-GB" dirty="0" smtClean="0"/>
              <a:t>.</a:t>
            </a:r>
          </a:p>
          <a:p>
            <a:pPr marL="594360" lvl="2" indent="0">
              <a:buNone/>
            </a:pPr>
            <a:endParaRPr lang="en-GB" dirty="0" smtClean="0"/>
          </a:p>
          <a:p>
            <a:pPr marL="594360" lvl="2" indent="0">
              <a:buNone/>
            </a:pPr>
            <a:endParaRPr lang="en-GB" dirty="0"/>
          </a:p>
        </p:txBody>
      </p:sp>
    </p:spTree>
    <p:extLst>
      <p:ext uri="{BB962C8B-B14F-4D97-AF65-F5344CB8AC3E}">
        <p14:creationId xmlns:p14="http://schemas.microsoft.com/office/powerpoint/2010/main" val="3061137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 for Victory</a:t>
            </a:r>
            <a:endParaRPr lang="en-GB" dirty="0"/>
          </a:p>
        </p:txBody>
      </p:sp>
      <p:cxnSp>
        <p:nvCxnSpPr>
          <p:cNvPr id="5" name="Straight Connector 4"/>
          <p:cNvCxnSpPr/>
          <p:nvPr/>
        </p:nvCxnSpPr>
        <p:spPr>
          <a:xfrm>
            <a:off x="2267744" y="1954743"/>
            <a:ext cx="2160240" cy="39945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427984" y="1921736"/>
            <a:ext cx="2016224" cy="40275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9592" y="1598571"/>
            <a:ext cx="1152128" cy="646331"/>
          </a:xfrm>
          <a:prstGeom prst="rect">
            <a:avLst/>
          </a:prstGeom>
          <a:noFill/>
        </p:spPr>
        <p:txBody>
          <a:bodyPr wrap="square" rtlCol="0">
            <a:spAutoFit/>
          </a:bodyPr>
          <a:lstStyle/>
          <a:p>
            <a:pPr algn="ctr"/>
            <a:r>
              <a:rPr lang="en-GB" dirty="0" smtClean="0"/>
              <a:t>Probable </a:t>
            </a:r>
          </a:p>
          <a:p>
            <a:pPr algn="ctr"/>
            <a:r>
              <a:rPr lang="en-GB" dirty="0" smtClean="0"/>
              <a:t>Future</a:t>
            </a:r>
            <a:endParaRPr lang="en-GB" dirty="0"/>
          </a:p>
        </p:txBody>
      </p:sp>
      <p:sp>
        <p:nvSpPr>
          <p:cNvPr id="12" name="TextBox 11"/>
          <p:cNvSpPr txBox="1"/>
          <p:nvPr/>
        </p:nvSpPr>
        <p:spPr>
          <a:xfrm>
            <a:off x="3472555" y="1229239"/>
            <a:ext cx="1872208" cy="369332"/>
          </a:xfrm>
          <a:prstGeom prst="rect">
            <a:avLst/>
          </a:prstGeom>
          <a:noFill/>
        </p:spPr>
        <p:txBody>
          <a:bodyPr wrap="square" rtlCol="0">
            <a:spAutoFit/>
          </a:bodyPr>
          <a:lstStyle/>
          <a:p>
            <a:pPr algn="ctr"/>
            <a:r>
              <a:rPr lang="en-GB" dirty="0" smtClean="0"/>
              <a:t>Bridging the Gap</a:t>
            </a:r>
            <a:endParaRPr lang="en-GB" dirty="0"/>
          </a:p>
        </p:txBody>
      </p:sp>
      <p:sp>
        <p:nvSpPr>
          <p:cNvPr id="13" name="TextBox 12"/>
          <p:cNvSpPr txBox="1"/>
          <p:nvPr/>
        </p:nvSpPr>
        <p:spPr>
          <a:xfrm>
            <a:off x="6660232" y="1631578"/>
            <a:ext cx="1152128" cy="646331"/>
          </a:xfrm>
          <a:prstGeom prst="rect">
            <a:avLst/>
          </a:prstGeom>
          <a:noFill/>
        </p:spPr>
        <p:txBody>
          <a:bodyPr wrap="square" rtlCol="0">
            <a:spAutoFit/>
          </a:bodyPr>
          <a:lstStyle/>
          <a:p>
            <a:pPr algn="ctr"/>
            <a:r>
              <a:rPr lang="en-GB" dirty="0" smtClean="0"/>
              <a:t>Preferred</a:t>
            </a:r>
          </a:p>
          <a:p>
            <a:pPr algn="ctr"/>
            <a:r>
              <a:rPr lang="en-GB" dirty="0" smtClean="0"/>
              <a:t>Future</a:t>
            </a:r>
            <a:endParaRPr lang="en-GB" dirty="0"/>
          </a:p>
        </p:txBody>
      </p:sp>
    </p:spTree>
    <p:extLst>
      <p:ext uri="{BB962C8B-B14F-4D97-AF65-F5344CB8AC3E}">
        <p14:creationId xmlns:p14="http://schemas.microsoft.com/office/powerpoint/2010/main" val="170323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11" t="14861" r="29722"/>
          <a:stretch/>
        </p:blipFill>
        <p:spPr bwMode="auto">
          <a:xfrm>
            <a:off x="1475656" y="-38147"/>
            <a:ext cx="6408712" cy="689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771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12304"/>
          </a:xfrm>
        </p:spPr>
        <p:txBody>
          <a:bodyPr/>
          <a:lstStyle/>
          <a:p>
            <a:r>
              <a:rPr lang="en-GB" dirty="0" smtClean="0"/>
              <a:t>Active Learning activities…</a:t>
            </a:r>
            <a:endParaRPr lang="en-GB" dirty="0"/>
          </a:p>
        </p:txBody>
      </p:sp>
      <p:sp>
        <p:nvSpPr>
          <p:cNvPr id="3" name="Content Placeholder 2"/>
          <p:cNvSpPr>
            <a:spLocks noGrp="1"/>
          </p:cNvSpPr>
          <p:nvPr>
            <p:ph sz="quarter" idx="1"/>
          </p:nvPr>
        </p:nvSpPr>
        <p:spPr>
          <a:xfrm>
            <a:off x="467544" y="764704"/>
            <a:ext cx="8229600" cy="1368152"/>
          </a:xfrm>
        </p:spPr>
        <p:txBody>
          <a:bodyPr>
            <a:normAutofit/>
          </a:bodyPr>
          <a:lstStyle/>
          <a:p>
            <a:r>
              <a:rPr lang="en-GB" dirty="0" smtClean="0"/>
              <a:t>Action Matrix…</a:t>
            </a:r>
          </a:p>
          <a:p>
            <a:pPr lvl="1"/>
            <a:r>
              <a:rPr lang="en-GB" b="1" dirty="0" smtClean="0"/>
              <a:t>Aim</a:t>
            </a:r>
            <a:r>
              <a:rPr lang="en-GB" dirty="0" smtClean="0"/>
              <a:t>: Assess ideas relating to chosen social action projects by critically thinking about the element of social justice</a:t>
            </a:r>
          </a:p>
          <a:p>
            <a:pPr marL="594360" lvl="2" indent="0">
              <a:buNone/>
            </a:pPr>
            <a:endParaRPr lang="en-GB" dirty="0" smtClean="0"/>
          </a:p>
          <a:p>
            <a:pPr marL="594360" lvl="2" indent="0">
              <a:buNone/>
            </a:pP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07" t="17241" r="29723" b="13362"/>
          <a:stretch/>
        </p:blipFill>
        <p:spPr bwMode="auto">
          <a:xfrm>
            <a:off x="323528" y="2132856"/>
            <a:ext cx="856895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42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 Questions…</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36" t="47421" r="60135" b="16558"/>
          <a:stretch/>
        </p:blipFill>
        <p:spPr bwMode="auto">
          <a:xfrm>
            <a:off x="3059832" y="2049516"/>
            <a:ext cx="2880320" cy="414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653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sz="quarter" idx="1"/>
          </p:nvPr>
        </p:nvSpPr>
        <p:spPr/>
        <p:txBody>
          <a:bodyPr/>
          <a:lstStyle/>
          <a:p>
            <a:r>
              <a:rPr lang="en-GB" dirty="0" smtClean="0"/>
              <a:t>Narrative on Citizenship education within the Northern Ireland context</a:t>
            </a:r>
          </a:p>
          <a:p>
            <a:r>
              <a:rPr lang="en-GB" dirty="0" smtClean="0"/>
              <a:t>Exploring Approaches/strategies</a:t>
            </a:r>
          </a:p>
          <a:p>
            <a:pPr lvl="1"/>
            <a:r>
              <a:rPr lang="en-GB" dirty="0" smtClean="0"/>
              <a:t>Critical Thinking </a:t>
            </a:r>
          </a:p>
          <a:p>
            <a:pPr lvl="1"/>
            <a:r>
              <a:rPr lang="en-GB" dirty="0" smtClean="0"/>
              <a:t>Broadening Horizons within Social Justice Education</a:t>
            </a:r>
          </a:p>
          <a:p>
            <a:pPr lvl="1"/>
            <a:r>
              <a:rPr lang="en-GB" dirty="0" smtClean="0"/>
              <a:t>Youth-Led Social Action</a:t>
            </a:r>
          </a:p>
          <a:p>
            <a:r>
              <a:rPr lang="en-GB" dirty="0" smtClean="0"/>
              <a:t>Methodologies to encourage thinking &amp; youth-led social action</a:t>
            </a:r>
          </a:p>
          <a:p>
            <a:pPr lvl="1">
              <a:buNone/>
            </a:pPr>
            <a:endParaRPr lang="en-GB" dirty="0" smtClean="0"/>
          </a:p>
          <a:p>
            <a:pPr lvl="1"/>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Exploring approaches...</a:t>
            </a:r>
            <a:endParaRPr lang="en-GB" dirty="0"/>
          </a:p>
        </p:txBody>
      </p:sp>
      <p:sp>
        <p:nvSpPr>
          <p:cNvPr id="8" name="Text Placeholder 7"/>
          <p:cNvSpPr>
            <a:spLocks noGrp="1"/>
          </p:cNvSpPr>
          <p:nvPr>
            <p:ph type="body" idx="1"/>
          </p:nvPr>
        </p:nvSpPr>
        <p:spPr/>
        <p:txBody>
          <a:bodyPr/>
          <a:lstStyle/>
          <a:p>
            <a:pPr algn="ctr"/>
            <a:r>
              <a:rPr lang="en-GB" dirty="0" smtClean="0"/>
              <a:t>  Teacher	</a:t>
            </a:r>
            <a:endParaRPr lang="en-GB" dirty="0"/>
          </a:p>
        </p:txBody>
      </p:sp>
      <p:sp>
        <p:nvSpPr>
          <p:cNvPr id="10" name="Text Placeholder 9"/>
          <p:cNvSpPr>
            <a:spLocks noGrp="1"/>
          </p:cNvSpPr>
          <p:nvPr>
            <p:ph type="body" sz="half" idx="3"/>
          </p:nvPr>
        </p:nvSpPr>
        <p:spPr/>
        <p:txBody>
          <a:bodyPr/>
          <a:lstStyle/>
          <a:p>
            <a:pPr algn="ctr"/>
            <a:r>
              <a:rPr lang="en-GB" dirty="0" smtClean="0"/>
              <a:t>Youth Development Officer</a:t>
            </a:r>
            <a:endParaRPr lang="en-GB" dirty="0"/>
          </a:p>
        </p:txBody>
      </p:sp>
      <p:sp>
        <p:nvSpPr>
          <p:cNvPr id="9" name="Content Placeholder 8"/>
          <p:cNvSpPr>
            <a:spLocks noGrp="1"/>
          </p:cNvSpPr>
          <p:nvPr>
            <p:ph sz="quarter" idx="2"/>
          </p:nvPr>
        </p:nvSpPr>
        <p:spPr/>
        <p:txBody>
          <a:bodyPr/>
          <a:lstStyle/>
          <a:p>
            <a:r>
              <a:rPr lang="en-GB" dirty="0" smtClean="0"/>
              <a:t>First Teaching Post</a:t>
            </a:r>
          </a:p>
          <a:p>
            <a:pPr lvl="1"/>
            <a:r>
              <a:rPr lang="en-GB" dirty="0" smtClean="0"/>
              <a:t>Citizenship Teacher </a:t>
            </a:r>
          </a:p>
          <a:p>
            <a:pPr lvl="1"/>
            <a:r>
              <a:rPr lang="en-GB" dirty="0" smtClean="0"/>
              <a:t>Naivety vs. Reality</a:t>
            </a:r>
            <a:endParaRPr lang="en-GB" dirty="0"/>
          </a:p>
        </p:txBody>
      </p:sp>
      <p:sp>
        <p:nvSpPr>
          <p:cNvPr id="11" name="Content Placeholder 10"/>
          <p:cNvSpPr>
            <a:spLocks noGrp="1"/>
          </p:cNvSpPr>
          <p:nvPr>
            <p:ph sz="quarter" idx="4"/>
          </p:nvPr>
        </p:nvSpPr>
        <p:spPr/>
        <p:txBody>
          <a:bodyPr/>
          <a:lstStyle/>
          <a:p>
            <a:pPr algn="ctr"/>
            <a:r>
              <a:rPr lang="en-GB" dirty="0" smtClean="0"/>
              <a:t>Pilot Scheme</a:t>
            </a:r>
          </a:p>
          <a:p>
            <a:pPr algn="ctr"/>
            <a:r>
              <a:rPr lang="en-GB" dirty="0" smtClean="0"/>
              <a:t>Challenges</a:t>
            </a:r>
          </a:p>
          <a:p>
            <a:pPr algn="ctr"/>
            <a:r>
              <a:rPr lang="en-GB" dirty="0" smtClean="0"/>
              <a:t>“Back to Basics”</a:t>
            </a:r>
          </a:p>
          <a:p>
            <a:pPr algn="ctr"/>
            <a:r>
              <a:rPr lang="en-GB" dirty="0" smtClean="0"/>
              <a:t>Trust</a:t>
            </a:r>
          </a:p>
          <a:p>
            <a:pPr algn="ctr"/>
            <a:r>
              <a:rPr lang="en-GB" dirty="0" smtClean="0"/>
              <a:t>Digging deep</a:t>
            </a:r>
          </a:p>
          <a:p>
            <a:pPr algn="ctr"/>
            <a:r>
              <a:rPr lang="en-GB" dirty="0" smtClean="0"/>
              <a:t>Youth-Led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fade">
                                      <p:cBhvr>
                                        <p:cTn id="34" dur="500"/>
                                        <p:tgtEl>
                                          <p:spTgt spid="11">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500"/>
                                        <p:tgtEl>
                                          <p:spTgt spid="11">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Effect transition="in" filter="fade">
                                      <p:cBhvr>
                                        <p:cTn id="4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Programme...	</a:t>
            </a:r>
            <a:endParaRPr lang="en-GB" dirty="0"/>
          </a:p>
        </p:txBody>
      </p:sp>
      <p:graphicFrame>
        <p:nvGraphicFramePr>
          <p:cNvPr id="9" name="Content Placeholder 8"/>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1785918" y="4786322"/>
            <a:ext cx="4286280" cy="15001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928794" y="4286256"/>
            <a:ext cx="2490806" cy="347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Thinking...</a:t>
            </a:r>
            <a:endParaRPr lang="en-GB" dirty="0"/>
          </a:p>
        </p:txBody>
      </p:sp>
      <p:sp>
        <p:nvSpPr>
          <p:cNvPr id="6" name="Content Placeholder 5"/>
          <p:cNvSpPr>
            <a:spLocks noGrp="1"/>
          </p:cNvSpPr>
          <p:nvPr>
            <p:ph sz="quarter" idx="1"/>
          </p:nvPr>
        </p:nvSpPr>
        <p:spPr>
          <a:xfrm>
            <a:off x="457200" y="1219200"/>
            <a:ext cx="8229600" cy="5234136"/>
          </a:xfrm>
        </p:spPr>
        <p:txBody>
          <a:bodyPr>
            <a:normAutofit fontScale="92500" lnSpcReduction="20000"/>
          </a:bodyPr>
          <a:lstStyle/>
          <a:p>
            <a:r>
              <a:rPr lang="en-GB" i="1" dirty="0" smtClean="0"/>
              <a:t>“Education is not the learning of facts but the training of the mind to think.” [Albert Einstein]</a:t>
            </a:r>
          </a:p>
          <a:p>
            <a:r>
              <a:rPr lang="en-GB" dirty="0" smtClean="0"/>
              <a:t>What is critical thinking?</a:t>
            </a:r>
          </a:p>
          <a:p>
            <a:pPr lvl="1"/>
            <a:r>
              <a:rPr lang="en-GB" i="1" dirty="0" smtClean="0"/>
              <a:t>Can be defined as the ability of thinkers to take charge of their own thinking...</a:t>
            </a:r>
          </a:p>
          <a:p>
            <a:r>
              <a:rPr lang="en-GB" dirty="0" smtClean="0"/>
              <a:t>Why is critical thinking or pedagogy important in Citizenship education?</a:t>
            </a:r>
          </a:p>
          <a:p>
            <a:pPr lvl="1"/>
            <a:r>
              <a:rPr lang="en-GB" dirty="0" smtClean="0"/>
              <a:t>Enables young people to identify, construct and evaluate arguments</a:t>
            </a:r>
          </a:p>
          <a:p>
            <a:pPr lvl="1"/>
            <a:r>
              <a:rPr lang="en-GB" dirty="0" smtClean="0"/>
              <a:t>Identifies the relevance and importance of ideas</a:t>
            </a:r>
          </a:p>
          <a:p>
            <a:pPr lvl="1"/>
            <a:r>
              <a:rPr lang="en-GB" dirty="0" smtClean="0"/>
              <a:t>Allows reflection on the justification of a young person’s beliefs or ideas</a:t>
            </a:r>
          </a:p>
          <a:p>
            <a:pPr lvl="1"/>
            <a:r>
              <a:rPr lang="en-GB" dirty="0" smtClean="0"/>
              <a:t>Allows opportunity to develop political literacy within social justice context</a:t>
            </a:r>
          </a:p>
          <a:p>
            <a:pPr lvl="1"/>
            <a:r>
              <a:rPr lang="en-GB" dirty="0" smtClean="0"/>
              <a:t>Creates independent learners / thinkers</a:t>
            </a:r>
          </a:p>
          <a:p>
            <a:pPr lvl="1"/>
            <a:r>
              <a:rPr lang="en-GB" dirty="0" smtClean="0"/>
              <a:t>It can also enable young people to ask questions and understand why society is the way it is. </a:t>
            </a:r>
          </a:p>
          <a:p>
            <a:pPr lvl="1"/>
            <a:endParaRPr lang="en-GB" dirty="0" smtClean="0"/>
          </a:p>
          <a:p>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dissolve">
                                      <p:cBhvr>
                                        <p:cTn id="30" dur="500"/>
                                        <p:tgtEl>
                                          <p:spTgt spid="6">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dissolve">
                                      <p:cBhvr>
                                        <p:cTn id="33" dur="500"/>
                                        <p:tgtEl>
                                          <p:spTgt spid="6">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dissolve">
                                      <p:cBhvr>
                                        <p:cTn id="36" dur="500"/>
                                        <p:tgtEl>
                                          <p:spTgt spid="6">
                                            <p:txEl>
                                              <p:pRg st="7" end="7"/>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dissolve">
                                      <p:cBhvr>
                                        <p:cTn id="39" dur="500"/>
                                        <p:tgtEl>
                                          <p:spTgt spid="6">
                                            <p:txEl>
                                              <p:pRg st="8" end="8"/>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dissolv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out sillouette.png"/>
          <p:cNvPicPr>
            <a:picLocks noChangeAspect="1"/>
          </p:cNvPicPr>
          <p:nvPr/>
        </p:nvPicPr>
        <p:blipFill>
          <a:blip r:embed="rId3"/>
          <a:stretch>
            <a:fillRect/>
          </a:stretch>
        </p:blipFill>
        <p:spPr>
          <a:xfrm>
            <a:off x="4929190" y="3143248"/>
            <a:ext cx="1781175" cy="2571750"/>
          </a:xfrm>
          <a:prstGeom prst="rect">
            <a:avLst/>
          </a:prstGeom>
          <a:noFill/>
          <a:ln>
            <a:noFill/>
          </a:ln>
        </p:spPr>
      </p:pic>
      <p:sp>
        <p:nvSpPr>
          <p:cNvPr id="2" name="Title 1"/>
          <p:cNvSpPr>
            <a:spLocks noGrp="1"/>
          </p:cNvSpPr>
          <p:nvPr>
            <p:ph type="title"/>
          </p:nvPr>
        </p:nvSpPr>
        <p:spPr/>
        <p:txBody>
          <a:bodyPr/>
          <a:lstStyle/>
          <a:p>
            <a:r>
              <a:rPr lang="en-GB" dirty="0" smtClean="0"/>
              <a:t>Critical thinking...</a:t>
            </a:r>
            <a:endParaRPr lang="en-GB" dirty="0"/>
          </a:p>
        </p:txBody>
      </p:sp>
      <p:sp>
        <p:nvSpPr>
          <p:cNvPr id="3" name="Content Placeholder 2"/>
          <p:cNvSpPr>
            <a:spLocks noGrp="1"/>
          </p:cNvSpPr>
          <p:nvPr>
            <p:ph sz="quarter" idx="1"/>
          </p:nvPr>
        </p:nvSpPr>
        <p:spPr/>
        <p:txBody>
          <a:bodyPr/>
          <a:lstStyle/>
          <a:p>
            <a:r>
              <a:rPr lang="en-GB" dirty="0" smtClean="0"/>
              <a:t>Can we, therefore, state that using critical thinking / pedagogy has the possibility of helping young people to understand fully how the world works and if they choose to do so, identify the need / possibility for social action?</a:t>
            </a: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Broadening our horizons...</a:t>
            </a:r>
            <a:endParaRPr lang="en-GB" dirty="0"/>
          </a:p>
        </p:txBody>
      </p:sp>
      <p:sp>
        <p:nvSpPr>
          <p:cNvPr id="3" name="Content Placeholder 2"/>
          <p:cNvSpPr>
            <a:spLocks noGrp="1"/>
          </p:cNvSpPr>
          <p:nvPr>
            <p:ph sz="quarter" idx="1"/>
          </p:nvPr>
        </p:nvSpPr>
        <p:spPr/>
        <p:txBody>
          <a:bodyPr/>
          <a:lstStyle/>
          <a:p>
            <a:r>
              <a:rPr lang="en-GB" dirty="0" smtClean="0"/>
              <a:t>How do young people view the world?</a:t>
            </a:r>
          </a:p>
          <a:p>
            <a:pPr lvl="1"/>
            <a:r>
              <a:rPr lang="en-GB" dirty="0" smtClean="0"/>
              <a:t>Irrelevant?</a:t>
            </a:r>
          </a:p>
          <a:p>
            <a:pPr lvl="1"/>
            <a:r>
              <a:rPr lang="en-GB" dirty="0" smtClean="0"/>
              <a:t>How do they view their own political awareness / knowledge?</a:t>
            </a:r>
          </a:p>
          <a:p>
            <a:pPr lvl="1"/>
            <a:r>
              <a:rPr lang="en-GB" dirty="0" smtClean="0"/>
              <a:t>Adults communicate differently?</a:t>
            </a:r>
          </a:p>
          <a:p>
            <a:pPr lvl="1"/>
            <a:r>
              <a:rPr lang="en-GB" dirty="0" err="1" smtClean="0"/>
              <a:t>Millennials</a:t>
            </a:r>
            <a:r>
              <a:rPr lang="en-GB" dirty="0" smtClean="0"/>
              <a:t>? </a:t>
            </a:r>
          </a:p>
          <a:p>
            <a:pPr lvl="1"/>
            <a:r>
              <a:rPr lang="en-GB" dirty="0" smtClean="0"/>
              <a:t>Trapped?</a:t>
            </a:r>
          </a:p>
          <a:p>
            <a:pPr lvl="1"/>
            <a:endParaRPr lang="en-GB" dirty="0" smtClean="0"/>
          </a:p>
          <a:p>
            <a:r>
              <a:rPr lang="en-GB" smtClean="0"/>
              <a:t>Discuss: Why </a:t>
            </a:r>
            <a:r>
              <a:rPr lang="en-GB" dirty="0" smtClean="0"/>
              <a:t>should we consider this in our approach towards citizenship teaching?</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Youth-Led Action…</a:t>
            </a:r>
            <a:endParaRPr lang="en-GB" dirty="0"/>
          </a:p>
        </p:txBody>
      </p:sp>
      <p:sp>
        <p:nvSpPr>
          <p:cNvPr id="3" name="Content Placeholder 2"/>
          <p:cNvSpPr>
            <a:spLocks noGrp="1"/>
          </p:cNvSpPr>
          <p:nvPr>
            <p:ph sz="quarter" idx="1"/>
          </p:nvPr>
        </p:nvSpPr>
        <p:spPr/>
        <p:txBody>
          <a:bodyPr/>
          <a:lstStyle/>
          <a:p>
            <a:r>
              <a:rPr lang="en-GB" dirty="0" smtClean="0"/>
              <a:t>Why youth-led and adult guided action?</a:t>
            </a:r>
          </a:p>
          <a:p>
            <a:pPr lvl="1"/>
            <a:r>
              <a:rPr lang="en-GB" dirty="0" smtClean="0"/>
              <a:t>Feel like they have a voice</a:t>
            </a:r>
          </a:p>
          <a:p>
            <a:pPr lvl="1"/>
            <a:r>
              <a:rPr lang="en-GB" dirty="0" smtClean="0"/>
              <a:t>Feel like they are ‘actually doing something’</a:t>
            </a:r>
          </a:p>
          <a:p>
            <a:pPr lvl="1"/>
            <a:r>
              <a:rPr lang="en-GB" dirty="0" smtClean="0"/>
              <a:t>Skills gained</a:t>
            </a:r>
          </a:p>
          <a:p>
            <a:pPr lvl="1"/>
            <a:r>
              <a:rPr lang="en-GB" dirty="0" smtClean="0"/>
              <a:t>Personal development</a:t>
            </a:r>
          </a:p>
          <a:p>
            <a:pPr lvl="1"/>
            <a:r>
              <a:rPr lang="en-GB" dirty="0" smtClean="0"/>
              <a:t>Gaining knowledge</a:t>
            </a:r>
          </a:p>
          <a:p>
            <a:pPr lvl="1"/>
            <a:r>
              <a:rPr lang="en-GB" dirty="0" smtClean="0"/>
              <a:t>Sometimes it can be more about the process than the outcome </a:t>
            </a:r>
            <a:r>
              <a:rPr lang="en-GB" i="1" dirty="0" smtClean="0"/>
              <a:t>(Real learning comes from making mistakes)</a:t>
            </a:r>
          </a:p>
          <a:p>
            <a:pPr lvl="1"/>
            <a:r>
              <a:rPr lang="en-GB" dirty="0" smtClean="0"/>
              <a:t>A sense of pride</a:t>
            </a:r>
          </a:p>
          <a:p>
            <a:pPr lvl="1"/>
            <a:endParaRPr lang="en-GB" dirty="0" smtClean="0"/>
          </a:p>
          <a:p>
            <a:pPr lvl="1"/>
            <a:endParaRPr lang="en-GB" dirty="0"/>
          </a:p>
        </p:txBody>
      </p:sp>
    </p:spTree>
    <p:extLst>
      <p:ext uri="{BB962C8B-B14F-4D97-AF65-F5344CB8AC3E}">
        <p14:creationId xmlns:p14="http://schemas.microsoft.com/office/powerpoint/2010/main" val="691664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74" t="36422" r="47611" b="12285"/>
          <a:stretch/>
        </p:blipFill>
        <p:spPr bwMode="auto">
          <a:xfrm>
            <a:off x="1835696" y="548680"/>
            <a:ext cx="5472608" cy="542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684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763</TotalTime>
  <Words>2488</Words>
  <Application>Microsoft Office PowerPoint</Application>
  <PresentationFormat>On-screen Show (4:3)</PresentationFormat>
  <Paragraphs>174</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Wingdings</vt:lpstr>
      <vt:lpstr>Wingdings 3</vt:lpstr>
      <vt:lpstr>Origin</vt:lpstr>
      <vt:lpstr>Office Theme</vt:lpstr>
      <vt:lpstr>Social Justice Education: empowering young people to take action within their local communities  </vt:lpstr>
      <vt:lpstr>Overview...</vt:lpstr>
      <vt:lpstr>Exploring approaches...</vt:lpstr>
      <vt:lpstr>Programme... </vt:lpstr>
      <vt:lpstr>Critical Thinking...</vt:lpstr>
      <vt:lpstr>Critical thinking...</vt:lpstr>
      <vt:lpstr>Broadening our horizons...</vt:lpstr>
      <vt:lpstr>Youth-Led Action…</vt:lpstr>
      <vt:lpstr>PowerPoint Presentation</vt:lpstr>
      <vt:lpstr>PowerPoint Presentation</vt:lpstr>
      <vt:lpstr>Active Learning activities…</vt:lpstr>
      <vt:lpstr>Active Learning activities…</vt:lpstr>
      <vt:lpstr>Active Learning activities…</vt:lpstr>
      <vt:lpstr>V for Victory</vt:lpstr>
      <vt:lpstr>PowerPoint Presentation</vt:lpstr>
      <vt:lpstr>Active Learning activities…</vt:lpstr>
      <vt:lpstr>Feedback / 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claire.morgan</dc:creator>
  <cp:lastModifiedBy>Deepa Shah</cp:lastModifiedBy>
  <cp:revision>65</cp:revision>
  <cp:lastPrinted>2017-01-19T14:32:19Z</cp:lastPrinted>
  <dcterms:created xsi:type="dcterms:W3CDTF">2017-01-11T09:35:52Z</dcterms:created>
  <dcterms:modified xsi:type="dcterms:W3CDTF">2017-01-26T11:11:30Z</dcterms:modified>
</cp:coreProperties>
</file>