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38"/>
  </p:notesMasterIdLst>
  <p:handoutMasterIdLst>
    <p:handoutMasterId r:id="rId39"/>
  </p:handoutMasterIdLst>
  <p:sldIdLst>
    <p:sldId id="384" r:id="rId3"/>
    <p:sldId id="421" r:id="rId4"/>
    <p:sldId id="423" r:id="rId5"/>
    <p:sldId id="417" r:id="rId6"/>
    <p:sldId id="418" r:id="rId7"/>
    <p:sldId id="419" r:id="rId8"/>
    <p:sldId id="420" r:id="rId9"/>
    <p:sldId id="422" r:id="rId10"/>
    <p:sldId id="424" r:id="rId11"/>
    <p:sldId id="385" r:id="rId12"/>
    <p:sldId id="387" r:id="rId13"/>
    <p:sldId id="388" r:id="rId14"/>
    <p:sldId id="392" r:id="rId15"/>
    <p:sldId id="393" r:id="rId16"/>
    <p:sldId id="394" r:id="rId17"/>
    <p:sldId id="395" r:id="rId18"/>
    <p:sldId id="425" r:id="rId19"/>
    <p:sldId id="429" r:id="rId20"/>
    <p:sldId id="412" r:id="rId21"/>
    <p:sldId id="396" r:id="rId22"/>
    <p:sldId id="398" r:id="rId23"/>
    <p:sldId id="426" r:id="rId24"/>
    <p:sldId id="400" r:id="rId25"/>
    <p:sldId id="397" r:id="rId26"/>
    <p:sldId id="427" r:id="rId27"/>
    <p:sldId id="428" r:id="rId28"/>
    <p:sldId id="437" r:id="rId29"/>
    <p:sldId id="431" r:id="rId30"/>
    <p:sldId id="430" r:id="rId31"/>
    <p:sldId id="433" r:id="rId32"/>
    <p:sldId id="432" r:id="rId33"/>
    <p:sldId id="435" r:id="rId34"/>
    <p:sldId id="434" r:id="rId35"/>
    <p:sldId id="436" r:id="rId36"/>
    <p:sldId id="296" r:id="rId37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00"/>
    <a:srgbClr val="009FB5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5" autoAdjust="0"/>
    <p:restoredTop sz="94667" autoAdjust="0"/>
  </p:normalViewPr>
  <p:slideViewPr>
    <p:cSldViewPr snapToGrid="0">
      <p:cViewPr>
        <p:scale>
          <a:sx n="75" d="100"/>
          <a:sy n="75" d="100"/>
        </p:scale>
        <p:origin x="-2376" y="-720"/>
      </p:cViewPr>
      <p:guideLst>
        <p:guide orient="horz" pos="239"/>
        <p:guide orient="horz" pos="569"/>
        <p:guide orient="horz" pos="3268"/>
        <p:guide orient="horz" pos="1672"/>
        <p:guide pos="5371"/>
        <p:guide pos="198"/>
      </p:guideLst>
    </p:cSldViewPr>
  </p:slideViewPr>
  <p:outlineViewPr>
    <p:cViewPr>
      <p:scale>
        <a:sx n="33" d="100"/>
        <a:sy n="33" d="100"/>
      </p:scale>
      <p:origin x="6" y="2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424" y="0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424" y="9429750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2A7108-EF87-4B2F-BC64-6EFFF4AD2B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25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424" y="0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6464"/>
            <a:ext cx="53358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424" y="9429750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388374-76BF-4E5A-98A3-356FB3A8FA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807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8967A-5BF3-41E8-98A9-1EBCDADC899B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3144838"/>
            <a:ext cx="9144000" cy="93662"/>
          </a:xfrm>
          <a:prstGeom prst="rect">
            <a:avLst/>
          </a:prstGeom>
          <a:solidFill>
            <a:srgbClr val="009F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6" name="Picture 16" descr="Westminster-bridge-bw-croppe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22625"/>
            <a:ext cx="91440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logo-new-smll"/>
          <p:cNvPicPr>
            <a:picLocks noChangeAspect="1" noChangeArrowheads="1"/>
          </p:cNvPicPr>
          <p:nvPr userDrawn="1"/>
        </p:nvPicPr>
        <p:blipFill>
          <a:blip r:embed="rId4" cstate="print"/>
          <a:srcRect t="40038"/>
          <a:stretch>
            <a:fillRect/>
          </a:stretch>
        </p:blipFill>
        <p:spPr bwMode="auto">
          <a:xfrm>
            <a:off x="6810375" y="314325"/>
            <a:ext cx="2041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3635375" cy="1011238"/>
          </a:xfrm>
        </p:spPr>
        <p:txBody>
          <a:bodyPr/>
          <a:lstStyle>
            <a:lvl1pPr>
              <a:defRPr sz="37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2111375"/>
            <a:ext cx="5724525" cy="1008063"/>
          </a:xfrm>
        </p:spPr>
        <p:txBody>
          <a:bodyPr/>
          <a:lstStyle>
            <a:lvl1pPr marL="0" indent="0">
              <a:buFont typeface="Arial" charset="0"/>
              <a:buNone/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CDE23-B8ED-40D5-B484-D0BB71F22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0788" y="227013"/>
            <a:ext cx="2100262" cy="5307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7013"/>
            <a:ext cx="6148388" cy="5307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70F6-30EC-49E9-81CE-6F446E03A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013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1450" y="2260600"/>
            <a:ext cx="4038600" cy="3273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2450" y="2260600"/>
            <a:ext cx="4038600" cy="3273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A647A-6EE2-448E-87E7-754D19475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013"/>
            <a:ext cx="8229600" cy="70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1450" y="2260600"/>
            <a:ext cx="4038600" cy="3273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362450" y="2260600"/>
            <a:ext cx="4038600" cy="32734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A703-CFA8-4438-BF33-DEC76BBEE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BEB89-3C7F-420A-A7CF-68170DA31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90500"/>
            <a:ext cx="2125662" cy="5935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90500"/>
            <a:ext cx="6229350" cy="593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70A8-51CA-45C8-9F91-A113D67A9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" y="1498600"/>
            <a:ext cx="40386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7850" y="1485900"/>
            <a:ext cx="40386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FC952-C19D-4DB3-93FF-681221063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2AF40-68B5-4B5A-86DE-7E02AE45B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8047C-FBAC-4CA5-B0EE-B7FE23227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4758C-E550-497A-87FF-93A8B9B60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A85DB-11C6-41D0-8A9B-673FFF9AE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BF80E-C2CC-4FBC-A4B9-CC2037B1C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27013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08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2260600"/>
            <a:ext cx="82296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9D44555-5D92-4EE4-BA55-948ECAD6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6" descr="logo-new-smll"/>
          <p:cNvPicPr>
            <a:picLocks noChangeAspect="1" noChangeArrowheads="1"/>
          </p:cNvPicPr>
          <p:nvPr userDrawn="1"/>
        </p:nvPicPr>
        <p:blipFill>
          <a:blip r:embed="rId15" cstate="print"/>
          <a:srcRect t="40038"/>
          <a:stretch>
            <a:fillRect/>
          </a:stretch>
        </p:blipFill>
        <p:spPr bwMode="auto">
          <a:xfrm>
            <a:off x="6865938" y="169863"/>
            <a:ext cx="2041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Rectangle 17"/>
          <p:cNvSpPr>
            <a:spLocks noChangeArrowheads="1"/>
          </p:cNvSpPr>
          <p:nvPr userDrawn="1"/>
        </p:nvSpPr>
        <p:spPr bwMode="auto">
          <a:xfrm>
            <a:off x="0" y="889000"/>
            <a:ext cx="9144000" cy="74613"/>
          </a:xfrm>
          <a:prstGeom prst="rect">
            <a:avLst/>
          </a:prstGeom>
          <a:solidFill>
            <a:srgbClr val="FFD4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9pPr>
    </p:titleStyle>
    <p:bodyStyle>
      <a:lvl1pPr marL="361950" indent="-36195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>
          <a:srgbClr val="009FB5"/>
        </a:buClr>
        <a:buFont typeface="Arial" charset="0"/>
        <a:buChar char="&g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98488" indent="-204788" algn="l" rtl="0" eaLnBrk="0" fontAlgn="base" hangingPunct="0">
        <a:lnSpc>
          <a:spcPct val="105000"/>
        </a:lnSpc>
        <a:spcBef>
          <a:spcPct val="7000"/>
        </a:spcBef>
        <a:spcAft>
          <a:spcPct val="0"/>
        </a:spcAft>
        <a:buClr>
          <a:srgbClr val="009FB5"/>
        </a:buClr>
        <a:buChar char="•"/>
        <a:defRPr sz="2400">
          <a:solidFill>
            <a:schemeClr val="tx1"/>
          </a:solidFill>
          <a:latin typeface="+mn-lt"/>
        </a:defRPr>
      </a:lvl2pPr>
      <a:lvl3pPr marL="790575" indent="-174625" algn="l" rtl="0" eaLnBrk="0" fontAlgn="base" hangingPunct="0">
        <a:lnSpc>
          <a:spcPct val="105000"/>
        </a:lnSpc>
        <a:spcBef>
          <a:spcPct val="7000"/>
        </a:spcBef>
        <a:spcAft>
          <a:spcPct val="0"/>
        </a:spcAft>
        <a:buClr>
          <a:srgbClr val="009FB5"/>
        </a:buClr>
        <a:buChar char="•"/>
        <a:defRPr sz="2400">
          <a:solidFill>
            <a:schemeClr val="tx1"/>
          </a:solidFill>
          <a:latin typeface="+mn-lt"/>
        </a:defRPr>
      </a:lvl3pPr>
      <a:lvl4pPr marL="1039813" indent="-214313" algn="l" rtl="0" eaLnBrk="0" fontAlgn="base" hangingPunct="0">
        <a:lnSpc>
          <a:spcPct val="105000"/>
        </a:lnSpc>
        <a:spcBef>
          <a:spcPct val="7000"/>
        </a:spcBef>
        <a:spcAft>
          <a:spcPct val="0"/>
        </a:spcAft>
        <a:buClr>
          <a:srgbClr val="009FB5"/>
        </a:buClr>
        <a:buChar char="•"/>
        <a:defRPr sz="2400">
          <a:solidFill>
            <a:schemeClr val="tx1"/>
          </a:solidFill>
          <a:latin typeface="+mn-lt"/>
        </a:defRPr>
      </a:lvl4pPr>
      <a:lvl5pPr marL="1263650" indent="-196850" algn="l" rtl="0" eaLnBrk="0" fontAlgn="base" hangingPunct="0">
        <a:lnSpc>
          <a:spcPct val="105000"/>
        </a:lnSpc>
        <a:spcBef>
          <a:spcPct val="7000"/>
        </a:spcBef>
        <a:spcAft>
          <a:spcPct val="0"/>
        </a:spcAft>
        <a:buClr>
          <a:srgbClr val="009FB5"/>
        </a:buClr>
        <a:buChar char="•"/>
        <a:defRPr sz="2400">
          <a:solidFill>
            <a:schemeClr val="tx1"/>
          </a:solidFill>
          <a:latin typeface="+mn-lt"/>
        </a:defRPr>
      </a:lvl5pPr>
      <a:lvl6pPr marL="1720850" indent="-196850" algn="l" rtl="0" fontAlgn="base">
        <a:lnSpc>
          <a:spcPct val="105000"/>
        </a:lnSpc>
        <a:spcBef>
          <a:spcPct val="7000"/>
        </a:spcBef>
        <a:spcAft>
          <a:spcPct val="0"/>
        </a:spcAft>
        <a:buClr>
          <a:srgbClr val="009FB5"/>
        </a:buClr>
        <a:buChar char="•"/>
        <a:defRPr sz="2400">
          <a:solidFill>
            <a:schemeClr val="tx1"/>
          </a:solidFill>
          <a:latin typeface="+mn-lt"/>
        </a:defRPr>
      </a:lvl6pPr>
      <a:lvl7pPr marL="2178050" indent="-196850" algn="l" rtl="0" fontAlgn="base">
        <a:lnSpc>
          <a:spcPct val="105000"/>
        </a:lnSpc>
        <a:spcBef>
          <a:spcPct val="7000"/>
        </a:spcBef>
        <a:spcAft>
          <a:spcPct val="0"/>
        </a:spcAft>
        <a:buClr>
          <a:srgbClr val="009FB5"/>
        </a:buClr>
        <a:buChar char="•"/>
        <a:defRPr sz="2400">
          <a:solidFill>
            <a:schemeClr val="tx1"/>
          </a:solidFill>
          <a:latin typeface="+mn-lt"/>
        </a:defRPr>
      </a:lvl7pPr>
      <a:lvl8pPr marL="2635250" indent="-196850" algn="l" rtl="0" fontAlgn="base">
        <a:lnSpc>
          <a:spcPct val="105000"/>
        </a:lnSpc>
        <a:spcBef>
          <a:spcPct val="7000"/>
        </a:spcBef>
        <a:spcAft>
          <a:spcPct val="0"/>
        </a:spcAft>
        <a:buClr>
          <a:srgbClr val="009FB5"/>
        </a:buClr>
        <a:buChar char="•"/>
        <a:defRPr sz="2400">
          <a:solidFill>
            <a:schemeClr val="tx1"/>
          </a:solidFill>
          <a:latin typeface="+mn-lt"/>
        </a:defRPr>
      </a:lvl8pPr>
      <a:lvl9pPr marL="3092450" indent="-196850" algn="l" rtl="0" fontAlgn="base">
        <a:lnSpc>
          <a:spcPct val="105000"/>
        </a:lnSpc>
        <a:spcBef>
          <a:spcPct val="7000"/>
        </a:spcBef>
        <a:spcAft>
          <a:spcPct val="0"/>
        </a:spcAft>
        <a:buClr>
          <a:srgbClr val="009FB5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90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433" name="Rectangle 9"/>
          <p:cNvSpPr>
            <a:spLocks noChangeArrowheads="1"/>
          </p:cNvSpPr>
          <p:nvPr userDrawn="1"/>
        </p:nvSpPr>
        <p:spPr bwMode="auto">
          <a:xfrm>
            <a:off x="0" y="1177925"/>
            <a:ext cx="9144000" cy="74613"/>
          </a:xfrm>
          <a:prstGeom prst="rect">
            <a:avLst/>
          </a:prstGeom>
          <a:solidFill>
            <a:srgbClr val="FFD4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3434" name="Picture 10" descr="logo-new-smll"/>
          <p:cNvPicPr>
            <a:picLocks noChangeAspect="1" noChangeArrowheads="1"/>
          </p:cNvPicPr>
          <p:nvPr userDrawn="1"/>
        </p:nvPicPr>
        <p:blipFill>
          <a:blip r:embed="rId13" cstate="print"/>
          <a:srcRect t="40038"/>
          <a:stretch>
            <a:fillRect/>
          </a:stretch>
        </p:blipFill>
        <p:spPr bwMode="auto">
          <a:xfrm>
            <a:off x="6865938" y="192088"/>
            <a:ext cx="2041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9FB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parliament.uk/education-resources/Interactive%20whiteboard%20resources/iwb3-new/iwb_3.html" TargetMode="Externa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rliament.uk/education/online-resources/games/mp-for-a-week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rliament.uk/educatio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://www.parliament.uk/education/online-resources/videos/mps-in-their-own-words/mp-represent/" TargetMode="External"/><Relationship Id="rId5" Type="http://schemas.openxmlformats.org/officeDocument/2006/relationships/hyperlink" Target="http://www.parliament.uk/education/newsletter/central-lobby-current-newsletter/malcolm-bruce-select-committees/?utm_source=cl-summer-12&amp;utm_medium=email&amp;utm_campaign=video4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parliament.uk/education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rliament.uk/educ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1584324"/>
            <a:ext cx="8382000" cy="1260475"/>
          </a:xfrm>
        </p:spPr>
        <p:txBody>
          <a:bodyPr/>
          <a:lstStyle/>
          <a:p>
            <a:r>
              <a:rPr lang="en-GB" dirty="0" smtClean="0"/>
              <a:t>Parliament’s Education Service – Digital resources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 overview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23950"/>
            <a:ext cx="6683319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Formal learning: Whiteboard resources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485900"/>
            <a:ext cx="4038600" cy="3273425"/>
          </a:xfrm>
        </p:spPr>
        <p:txBody>
          <a:bodyPr>
            <a:noAutofit/>
          </a:bodyPr>
          <a:lstStyle/>
          <a:p>
            <a:r>
              <a:rPr lang="en-GB" dirty="0" smtClean="0"/>
              <a:t>An introduction to Parliament</a:t>
            </a:r>
          </a:p>
          <a:p>
            <a:r>
              <a:rPr lang="en-GB" dirty="0" smtClean="0"/>
              <a:t>Elections and voting</a:t>
            </a:r>
          </a:p>
          <a:p>
            <a:r>
              <a:rPr lang="en-GB" dirty="0" smtClean="0"/>
              <a:t>Making laws</a:t>
            </a:r>
          </a:p>
          <a:p>
            <a:endParaRPr lang="en-GB" dirty="0"/>
          </a:p>
          <a:p>
            <a:pPr>
              <a:buNone/>
            </a:pPr>
            <a:r>
              <a:rPr lang="en-GB" dirty="0" smtClean="0"/>
              <a:t>Teachers notes and worksheets / lesson plans accompany each one</a:t>
            </a:r>
            <a:endParaRPr lang="en-GB" dirty="0"/>
          </a:p>
        </p:txBody>
      </p:sp>
      <p:pic>
        <p:nvPicPr>
          <p:cNvPr id="6" name="Content Placeholder 5" descr="parliament-intro cop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4038" y="1916832"/>
            <a:ext cx="4678442" cy="342436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Interactive whiteboard resources</a:t>
            </a:r>
            <a:endParaRPr lang="en-GB" dirty="0"/>
          </a:p>
        </p:txBody>
      </p:sp>
      <p:pic>
        <p:nvPicPr>
          <p:cNvPr id="5" name="Content Placeholder 4" descr="intro-quiz.jpg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81100" y="1370607"/>
            <a:ext cx="6731000" cy="4533357"/>
          </a:xfrm>
        </p:spPr>
      </p:pic>
      <p:sp>
        <p:nvSpPr>
          <p:cNvPr id="7" name="TextBox 6"/>
          <p:cNvSpPr txBox="1"/>
          <p:nvPr/>
        </p:nvSpPr>
        <p:spPr>
          <a:xfrm>
            <a:off x="660400" y="6134100"/>
            <a:ext cx="764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 whiteboard activity: </a:t>
            </a:r>
            <a:r>
              <a:rPr lang="en-GB" dirty="0" smtClean="0">
                <a:hlinkClick r:id="rId2"/>
              </a:rPr>
              <a:t>Compare the vote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MP For A Week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" y="1219200"/>
            <a:ext cx="87249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409700"/>
            <a:ext cx="8229600" cy="3273425"/>
          </a:xfrm>
        </p:spPr>
        <p:txBody>
          <a:bodyPr/>
          <a:lstStyle/>
          <a:p>
            <a:r>
              <a:rPr lang="en-GB" sz="2800" dirty="0" smtClean="0"/>
              <a:t>Summary of the work of MPs, for example:</a:t>
            </a:r>
          </a:p>
          <a:p>
            <a:pPr lvl="1"/>
            <a:r>
              <a:rPr lang="en-GB" sz="2800" dirty="0" smtClean="0"/>
              <a:t> attending debates and making speeches</a:t>
            </a:r>
          </a:p>
          <a:p>
            <a:pPr lvl="1"/>
            <a:r>
              <a:rPr lang="en-GB" sz="2800" dirty="0" smtClean="0"/>
              <a:t>taking part in select committee inquiries</a:t>
            </a:r>
          </a:p>
          <a:p>
            <a:pPr lvl="1"/>
            <a:r>
              <a:rPr lang="en-GB" sz="2800" dirty="0" smtClean="0"/>
              <a:t>constituency duties </a:t>
            </a:r>
            <a:r>
              <a:rPr lang="en-GB" sz="2800" dirty="0" err="1" smtClean="0"/>
              <a:t>eg</a:t>
            </a:r>
            <a:r>
              <a:rPr lang="en-GB" sz="2800" dirty="0" smtClean="0"/>
              <a:t>. attending local events</a:t>
            </a:r>
          </a:p>
          <a:p>
            <a:pPr lvl="1">
              <a:buNone/>
            </a:pPr>
            <a:endParaRPr lang="en-GB" sz="2800" dirty="0" smtClean="0"/>
          </a:p>
          <a:p>
            <a:r>
              <a:rPr lang="en-GB" sz="2800" dirty="0" smtClean="0"/>
              <a:t>Decision-making: </a:t>
            </a:r>
          </a:p>
          <a:p>
            <a:pPr lvl="1"/>
            <a:r>
              <a:rPr lang="en-GB" sz="2800" dirty="0" smtClean="0"/>
              <a:t>Prioritisation of tasks</a:t>
            </a:r>
          </a:p>
          <a:p>
            <a:pPr lvl="1"/>
            <a:r>
              <a:rPr lang="en-GB" sz="2800" dirty="0" smtClean="0"/>
              <a:t>Making difficult choices </a:t>
            </a:r>
            <a:r>
              <a:rPr lang="en-GB" sz="2800" dirty="0" err="1" smtClean="0"/>
              <a:t>eg</a:t>
            </a:r>
            <a:r>
              <a:rPr lang="en-GB" sz="2800" dirty="0" smtClean="0"/>
              <a:t>. when loyalty to constituents and party conflict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pic>
        <p:nvPicPr>
          <p:cNvPr id="4" name="Content Placeholder 3" descr="mp-progress-upd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514" y="1244600"/>
            <a:ext cx="8618138" cy="52197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2750" y="1295401"/>
            <a:ext cx="8229600" cy="2959100"/>
          </a:xfrm>
        </p:spPr>
        <p:txBody>
          <a:bodyPr>
            <a:noAutofit/>
          </a:bodyPr>
          <a:lstStyle/>
          <a:p>
            <a:r>
              <a:rPr lang="en-GB" sz="2800" dirty="0" smtClean="0"/>
              <a:t>2010 / 11 it was played approx. 82,000 times</a:t>
            </a:r>
          </a:p>
          <a:p>
            <a:r>
              <a:rPr lang="en-GB" sz="2800" dirty="0" smtClean="0"/>
              <a:t>It has won several awards including gold BETT and e-Learning awards</a:t>
            </a:r>
          </a:p>
          <a:p>
            <a:r>
              <a:rPr lang="en-GB" sz="2800" dirty="0" smtClean="0"/>
              <a:t>Positive comments from teachers</a:t>
            </a:r>
          </a:p>
          <a:p>
            <a:r>
              <a:rPr lang="en-GB" sz="2800" dirty="0" smtClean="0"/>
              <a:t>One of the most popular items on our site</a:t>
            </a:r>
          </a:p>
          <a:p>
            <a:endParaRPr lang="en-GB" sz="2800" dirty="0"/>
          </a:p>
          <a:p>
            <a:pPr>
              <a:buNone/>
            </a:pPr>
            <a:r>
              <a:rPr lang="en-GB" sz="2800" b="1" dirty="0" smtClean="0"/>
              <a:t>Challenges:</a:t>
            </a:r>
          </a:p>
          <a:p>
            <a:r>
              <a:rPr lang="en-GB" sz="2800" dirty="0" smtClean="0"/>
              <a:t>Length of playing time</a:t>
            </a:r>
          </a:p>
          <a:p>
            <a:r>
              <a:rPr lang="en-GB" sz="2800" dirty="0" smtClean="0"/>
              <a:t>Awareness of features for teachers</a:t>
            </a:r>
          </a:p>
          <a:p>
            <a:pPr>
              <a:buNone/>
            </a:pPr>
            <a:r>
              <a:rPr lang="en-GB" sz="2800" dirty="0" smtClean="0"/>
              <a:t>Go to </a:t>
            </a:r>
            <a:r>
              <a:rPr lang="en-GB" sz="2800" dirty="0" smtClean="0">
                <a:hlinkClick r:id="rId2"/>
              </a:rPr>
              <a:t>MP For A Week</a:t>
            </a:r>
            <a:endParaRPr lang="en-GB" sz="28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Three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450" y="1435100"/>
            <a:ext cx="8229600" cy="4098925"/>
          </a:xfrm>
        </p:spPr>
        <p:txBody>
          <a:bodyPr/>
          <a:lstStyle/>
          <a:p>
            <a:pPr>
              <a:buNone/>
            </a:pPr>
            <a:r>
              <a:rPr lang="en-GB" sz="4800" dirty="0" smtClean="0"/>
              <a:t>3. Social Media</a:t>
            </a:r>
            <a:endParaRPr lang="en-GB" sz="4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 for Schools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12750" y="1498600"/>
            <a:ext cx="4038600" cy="5054600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Opportunities:</a:t>
            </a:r>
          </a:p>
          <a:p>
            <a:r>
              <a:rPr lang="en-GB" dirty="0" smtClean="0"/>
              <a:t>Near-ubiquitous use of social media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Barriers:</a:t>
            </a:r>
          </a:p>
          <a:p>
            <a:r>
              <a:rPr lang="en-GB" dirty="0" smtClean="0"/>
              <a:t>Social media sites can be blocked in schools</a:t>
            </a:r>
          </a:p>
          <a:p>
            <a:r>
              <a:rPr lang="en-GB" dirty="0" smtClean="0"/>
              <a:t>Security of young people’s data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2350" y="1371600"/>
            <a:ext cx="3858624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988" y="247134"/>
            <a:ext cx="5262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 smtClean="0">
                <a:solidFill>
                  <a:srgbClr val="009FB5"/>
                </a:solidFill>
                <a:latin typeface="+mj-lt"/>
                <a:ea typeface="+mj-ea"/>
                <a:cs typeface="+mj-cs"/>
              </a:rPr>
              <a:t>Lights, Camera, Parliament!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1168358"/>
            <a:ext cx="7289799" cy="51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371600"/>
            <a:ext cx="8229600" cy="41624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Overview of Parliament’s Education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Overview of </a:t>
            </a:r>
            <a:r>
              <a:rPr lang="en-GB" dirty="0" smtClean="0">
                <a:hlinkClick r:id="rId2"/>
              </a:rPr>
              <a:t>www.parliament.uk/education</a:t>
            </a:r>
            <a:r>
              <a:rPr lang="en-GB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Social media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How Parliament works: some common misconceptions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Questions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Engaging students directly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358900"/>
            <a:ext cx="8229600" cy="327342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Students </a:t>
            </a:r>
            <a:r>
              <a:rPr lang="en-GB" sz="2800" i="1" dirty="0" smtClean="0"/>
              <a:t>don’t</a:t>
            </a:r>
            <a:r>
              <a:rPr lang="en-GB" sz="2800" dirty="0" smtClean="0"/>
              <a:t> frequently visit the UK Parliament website</a:t>
            </a:r>
          </a:p>
          <a:p>
            <a:r>
              <a:rPr lang="en-GB" sz="2800" dirty="0" smtClean="0"/>
              <a:t>Students </a:t>
            </a:r>
            <a:r>
              <a:rPr lang="en-GB" sz="2800" i="1" dirty="0" smtClean="0"/>
              <a:t>do</a:t>
            </a:r>
            <a:r>
              <a:rPr lang="en-GB" sz="2800" dirty="0" smtClean="0"/>
              <a:t> frequently visit social networking sites like </a:t>
            </a:r>
            <a:r>
              <a:rPr lang="en-GB" sz="2800" dirty="0" err="1" smtClean="0"/>
              <a:t>Facebook</a:t>
            </a:r>
            <a:endParaRPr lang="en-GB" sz="2800" dirty="0" smtClean="0"/>
          </a:p>
          <a:p>
            <a:r>
              <a:rPr lang="en-GB" sz="2800" dirty="0" smtClean="0"/>
              <a:t>To reach students directly, our content needs to be available in the locations they regularly visit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MyUK</a:t>
            </a:r>
            <a:endParaRPr lang="en-GB" dirty="0"/>
          </a:p>
        </p:txBody>
      </p:sp>
      <p:pic>
        <p:nvPicPr>
          <p:cNvPr id="4" name="Content Placeholder 3" descr="myuk-int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4769" y="1600200"/>
            <a:ext cx="8034461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8" y="1333500"/>
            <a:ext cx="7423872" cy="482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myuk-bi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0444" y="1600200"/>
            <a:ext cx="7743112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MyUK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1257300"/>
            <a:ext cx="8229600" cy="3273425"/>
          </a:xfrm>
        </p:spPr>
        <p:txBody>
          <a:bodyPr/>
          <a:lstStyle/>
          <a:p>
            <a:r>
              <a:rPr lang="en-GB" sz="2800" dirty="0" smtClean="0"/>
              <a:t>A fun look at how laws are made</a:t>
            </a:r>
          </a:p>
          <a:p>
            <a:r>
              <a:rPr lang="en-GB" sz="2800" dirty="0" smtClean="0"/>
              <a:t>Students can give regular updates to friends on </a:t>
            </a:r>
            <a:r>
              <a:rPr lang="en-GB" sz="2800" dirty="0" err="1" smtClean="0"/>
              <a:t>Facebook</a:t>
            </a:r>
            <a:r>
              <a:rPr lang="en-GB" sz="2800" dirty="0" smtClean="0"/>
              <a:t> or Twitter</a:t>
            </a:r>
          </a:p>
          <a:p>
            <a:r>
              <a:rPr lang="en-GB" sz="2800" dirty="0" smtClean="0"/>
              <a:t>Shorter than MP For A Week, to fit patterns of social network usage</a:t>
            </a:r>
          </a:p>
          <a:p>
            <a:r>
              <a:rPr lang="en-GB" sz="2800" dirty="0" smtClean="0"/>
              <a:t>Hosted on a separate website</a:t>
            </a:r>
          </a:p>
          <a:p>
            <a:r>
              <a:rPr lang="en-GB" sz="2800" dirty="0" smtClean="0"/>
              <a:t>Attempts to appeal to students directly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Twitter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1288700"/>
            <a:ext cx="7429499" cy="532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574800"/>
            <a:ext cx="8229600" cy="4343400"/>
          </a:xfrm>
        </p:spPr>
        <p:txBody>
          <a:bodyPr/>
          <a:lstStyle/>
          <a:p>
            <a:r>
              <a:rPr lang="en-GB" dirty="0" smtClean="0"/>
              <a:t>Good platform for reaching teachers</a:t>
            </a:r>
          </a:p>
          <a:p>
            <a:r>
              <a:rPr lang="en-GB" dirty="0" smtClean="0"/>
              <a:t>Currently used for announcing new resources, availability in our teaching training programme etc.</a:t>
            </a:r>
          </a:p>
          <a:p>
            <a:r>
              <a:rPr lang="en-GB" dirty="0" smtClean="0"/>
              <a:t>UK Parliament Twitter seeks to stimulate dialogue </a:t>
            </a:r>
            <a:r>
              <a:rPr lang="en-GB" dirty="0" err="1" smtClean="0"/>
              <a:t>eg</a:t>
            </a:r>
            <a:r>
              <a:rPr lang="en-GB" dirty="0" smtClean="0"/>
              <a:t>. #</a:t>
            </a:r>
            <a:r>
              <a:rPr lang="en-GB" dirty="0" err="1" smtClean="0"/>
              <a:t>AskGove</a:t>
            </a:r>
            <a:endParaRPr lang="en-GB" dirty="0" smtClean="0"/>
          </a:p>
          <a:p>
            <a:r>
              <a:rPr lang="en-GB" dirty="0" smtClean="0"/>
              <a:t>New Twitter strategy in progress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YouTube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1" y="1165354"/>
            <a:ext cx="8356599" cy="542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Four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450" y="1435100"/>
            <a:ext cx="8229600" cy="4098925"/>
          </a:xfrm>
        </p:spPr>
        <p:txBody>
          <a:bodyPr/>
          <a:lstStyle/>
          <a:p>
            <a:pPr>
              <a:buNone/>
            </a:pPr>
            <a:r>
              <a:rPr lang="en-GB" sz="4800" dirty="0" smtClean="0"/>
              <a:t>4. How Parliament works – some common misconceptions</a:t>
            </a:r>
            <a:endParaRPr lang="en-GB" sz="4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Youth political engagement</a:t>
            </a:r>
            <a:endParaRPr lang="en-GB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11" y="1397000"/>
            <a:ext cx="8811090" cy="522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One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450" y="1435100"/>
            <a:ext cx="8229600" cy="4098925"/>
          </a:xfrm>
        </p:spPr>
        <p:txBody>
          <a:bodyPr/>
          <a:lstStyle/>
          <a:p>
            <a:pPr>
              <a:buNone/>
            </a:pPr>
            <a:r>
              <a:rPr lang="en-GB" sz="4800" dirty="0" smtClean="0"/>
              <a:t>1. Overview of Parliament’s Education Service</a:t>
            </a:r>
            <a:endParaRPr lang="en-GB" sz="4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parts of Parliament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10" y="2006600"/>
            <a:ext cx="879271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Parliament and government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54" y="1689100"/>
            <a:ext cx="871526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Scrutinising government</a:t>
            </a:r>
            <a:endParaRPr lang="en-GB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1164738"/>
            <a:ext cx="7277100" cy="552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Parliament’s legislative role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116214"/>
            <a:ext cx="6946900" cy="524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Parliament has nothing to do with me</a:t>
            </a:r>
            <a:endParaRPr lang="en-GB" sz="3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9619" y="1308100"/>
            <a:ext cx="402309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1348" y="1295400"/>
            <a:ext cx="3899784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0200" y="5969000"/>
            <a:ext cx="389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An MP represents ... who?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86300" y="5930900"/>
            <a:ext cx="39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5"/>
              </a:rPr>
              <a:t>The functions of Select Committees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olour-from-the-bri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7900"/>
            <a:ext cx="91440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15900" y="227013"/>
            <a:ext cx="919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009FB5"/>
                </a:solidFill>
                <a:latin typeface="Eurostile LT Bold" pitchFamily="2" charset="0"/>
                <a:ea typeface="ＭＳ Ｐゴシック" pitchFamily="34" charset="-128"/>
              </a:rPr>
              <a:t>Thank You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Parliament’s Education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384300"/>
            <a:ext cx="8229600" cy="4991100"/>
          </a:xfrm>
        </p:spPr>
        <p:txBody>
          <a:bodyPr/>
          <a:lstStyle/>
          <a:p>
            <a:pPr>
              <a:buNone/>
            </a:pPr>
            <a:r>
              <a:rPr lang="en-GB" sz="4800" dirty="0" smtClean="0"/>
              <a:t>“Working with schools to support young people’s understanding of Parliament and democracy”</a:t>
            </a:r>
            <a:endParaRPr lang="en-GB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397000"/>
            <a:ext cx="8229600" cy="413702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Parliament’s Education Service aims to:</a:t>
            </a:r>
          </a:p>
          <a:p>
            <a:r>
              <a:rPr lang="en-GB" b="1" dirty="0" smtClean="0"/>
              <a:t>Inform</a:t>
            </a:r>
            <a:r>
              <a:rPr lang="en-GB" dirty="0" smtClean="0"/>
              <a:t> young people about the role, work and history of Parliament</a:t>
            </a:r>
          </a:p>
          <a:p>
            <a:r>
              <a:rPr lang="en-GB" b="1" dirty="0" smtClean="0"/>
              <a:t>Engage </a:t>
            </a:r>
            <a:r>
              <a:rPr lang="en-GB" dirty="0" smtClean="0"/>
              <a:t>young people to understand the relevance of Parliament and democracy today</a:t>
            </a:r>
          </a:p>
          <a:p>
            <a:r>
              <a:rPr lang="en-GB" b="1" dirty="0" smtClean="0"/>
              <a:t>Empower </a:t>
            </a:r>
            <a:r>
              <a:rPr lang="en-GB" dirty="0" smtClean="0"/>
              <a:t>young people to get involved by equipping them with the knowledge and skills to take part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244600"/>
            <a:ext cx="4235450" cy="4289425"/>
          </a:xfrm>
        </p:spPr>
        <p:txBody>
          <a:bodyPr/>
          <a:lstStyle/>
          <a:p>
            <a:r>
              <a:rPr lang="en-GB" dirty="0" smtClean="0"/>
              <a:t>School visits to Parliament</a:t>
            </a:r>
          </a:p>
          <a:p>
            <a:r>
              <a:rPr lang="en-GB" dirty="0" smtClean="0"/>
              <a:t>Outreach to schools</a:t>
            </a:r>
          </a:p>
          <a:p>
            <a:r>
              <a:rPr lang="en-GB" dirty="0" smtClean="0"/>
              <a:t>Teacher training</a:t>
            </a:r>
          </a:p>
          <a:p>
            <a:r>
              <a:rPr lang="en-GB" dirty="0" smtClean="0"/>
              <a:t>Active learning projects and competitions</a:t>
            </a:r>
          </a:p>
          <a:p>
            <a:r>
              <a:rPr lang="en-GB" dirty="0" smtClean="0"/>
              <a:t>Online resources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450" y="1358900"/>
            <a:ext cx="4320574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achievements last year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" y="1498600"/>
            <a:ext cx="4038600" cy="4724400"/>
          </a:xfrm>
        </p:spPr>
        <p:txBody>
          <a:bodyPr/>
          <a:lstStyle/>
          <a:p>
            <a:r>
              <a:rPr lang="en-GB" dirty="0" smtClean="0"/>
              <a:t>Over 40,000 school students visiting Parliament</a:t>
            </a:r>
          </a:p>
          <a:p>
            <a:r>
              <a:rPr lang="en-GB" dirty="0" smtClean="0"/>
              <a:t>2 million page views on </a:t>
            </a:r>
            <a:r>
              <a:rPr lang="en-GB" sz="2000" dirty="0" smtClean="0">
                <a:hlinkClick r:id="rId2"/>
              </a:rPr>
              <a:t>www.parliament.uk/education</a:t>
            </a:r>
            <a:r>
              <a:rPr lang="en-GB" dirty="0" smtClean="0"/>
              <a:t> </a:t>
            </a:r>
          </a:p>
          <a:p>
            <a:r>
              <a:rPr lang="en-GB" dirty="0" smtClean="0"/>
              <a:t>1,110 teachers trained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1377" y="1790700"/>
            <a:ext cx="432469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with other Parliaments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" y="1498600"/>
            <a:ext cx="4038600" cy="5143500"/>
          </a:xfrm>
        </p:spPr>
        <p:txBody>
          <a:bodyPr/>
          <a:lstStyle/>
          <a:p>
            <a:r>
              <a:rPr lang="en-GB" dirty="0" smtClean="0"/>
              <a:t>Outreach to schools across the UK</a:t>
            </a:r>
          </a:p>
          <a:p>
            <a:r>
              <a:rPr lang="en-GB" dirty="0" smtClean="0"/>
              <a:t>School visits run with the Scottish Parliament, Welsh Assembly and Northern Ireland Assembly</a:t>
            </a:r>
          </a:p>
          <a:p>
            <a:r>
              <a:rPr lang="en-GB" dirty="0" smtClean="0"/>
              <a:t>‘Your Voice’ workshops mention local campaigns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6012" y="1757554"/>
            <a:ext cx="3818040" cy="3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Two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450" y="1435100"/>
            <a:ext cx="8229600" cy="4098925"/>
          </a:xfrm>
        </p:spPr>
        <p:txBody>
          <a:bodyPr/>
          <a:lstStyle/>
          <a:p>
            <a:pPr>
              <a:buNone/>
            </a:pPr>
            <a:r>
              <a:rPr lang="en-GB" sz="4800" dirty="0" smtClean="0"/>
              <a:t>2. Overview of </a:t>
            </a:r>
            <a:r>
              <a:rPr lang="en-GB" sz="4600" dirty="0" smtClean="0">
                <a:hlinkClick r:id="rId2"/>
              </a:rPr>
              <a:t>www.parliament.uk/education</a:t>
            </a:r>
            <a:r>
              <a:rPr lang="en-GB" sz="4800" dirty="0" smtClean="0"/>
              <a:t>  </a:t>
            </a:r>
            <a:endParaRPr lang="en-GB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-Parli">
  <a:themeElements>
    <a:clrScheme name="Title-Parli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Title-Parl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-Par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-Par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-Par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-Par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-Par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-Par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-Par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-Par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-Par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-Par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-Par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-Par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-Parli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itle-Parli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4111</TotalTime>
  <Words>537</Words>
  <Application>Microsoft Macintosh PowerPoint</Application>
  <PresentationFormat>On-screen Show (4:3)</PresentationFormat>
  <Paragraphs>103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Title-Parli</vt:lpstr>
      <vt:lpstr>Custom Design</vt:lpstr>
      <vt:lpstr>Parliament’s Education Service – Digital resources</vt:lpstr>
      <vt:lpstr>Contents</vt:lpstr>
      <vt:lpstr>Section One</vt:lpstr>
      <vt:lpstr>Parliament’s Education Service</vt:lpstr>
      <vt:lpstr>Goals</vt:lpstr>
      <vt:lpstr>Key activities</vt:lpstr>
      <vt:lpstr>Key achievements last year</vt:lpstr>
      <vt:lpstr>Working with other Parliaments</vt:lpstr>
      <vt:lpstr>Section Two</vt:lpstr>
      <vt:lpstr>Website overview</vt:lpstr>
      <vt:lpstr>Formal learning: Whiteboard resources </vt:lpstr>
      <vt:lpstr>Interactive whiteboard resources</vt:lpstr>
      <vt:lpstr>MP For A Week</vt:lpstr>
      <vt:lpstr>Learning outcomes</vt:lpstr>
      <vt:lpstr>Feedback</vt:lpstr>
      <vt:lpstr>Outcomes</vt:lpstr>
      <vt:lpstr>Section Three</vt:lpstr>
      <vt:lpstr>Social Media for Schools</vt:lpstr>
      <vt:lpstr>PowerPoint Presentation</vt:lpstr>
      <vt:lpstr>Engaging students directly</vt:lpstr>
      <vt:lpstr>MyUK</vt:lpstr>
      <vt:lpstr>PowerPoint Presentation</vt:lpstr>
      <vt:lpstr>PowerPoint Presentation</vt:lpstr>
      <vt:lpstr>MyUK</vt:lpstr>
      <vt:lpstr>Twitter</vt:lpstr>
      <vt:lpstr>Twitter</vt:lpstr>
      <vt:lpstr>YouTube</vt:lpstr>
      <vt:lpstr>Section Four</vt:lpstr>
      <vt:lpstr>Youth political engagement</vt:lpstr>
      <vt:lpstr>Three parts of Parliament</vt:lpstr>
      <vt:lpstr>Parliament and government</vt:lpstr>
      <vt:lpstr>Scrutinising government</vt:lpstr>
      <vt:lpstr>Parliament’s legislative role</vt:lpstr>
      <vt:lpstr>Parliament has nothing to do with me</vt:lpstr>
      <vt:lpstr>PowerPoint Presentation</vt:lpstr>
    </vt:vector>
  </TitlesOfParts>
  <Company>Fresh Fresh Interactive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Parliament Education Ideas Draft</dc:title>
  <dc:creator>Keith Farmer Pat Edgely</dc:creator>
  <cp:lastModifiedBy>Liz Moorse</cp:lastModifiedBy>
  <cp:revision>337</cp:revision>
  <dcterms:created xsi:type="dcterms:W3CDTF">2008-08-28T14:29:48Z</dcterms:created>
  <dcterms:modified xsi:type="dcterms:W3CDTF">2012-12-04T12:59:09Z</dcterms:modified>
</cp:coreProperties>
</file>